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9" r:id="rId4"/>
    <p:sldId id="316" r:id="rId5"/>
    <p:sldId id="258" r:id="rId6"/>
    <p:sldId id="311" r:id="rId7"/>
    <p:sldId id="342" r:id="rId8"/>
    <p:sldId id="307" r:id="rId9"/>
    <p:sldId id="358" r:id="rId10"/>
    <p:sldId id="261" r:id="rId11"/>
    <p:sldId id="262" r:id="rId12"/>
    <p:sldId id="344" r:id="rId13"/>
    <p:sldId id="351" r:id="rId14"/>
    <p:sldId id="352" r:id="rId15"/>
    <p:sldId id="353" r:id="rId16"/>
    <p:sldId id="354" r:id="rId17"/>
    <p:sldId id="355" r:id="rId18"/>
    <p:sldId id="356" r:id="rId19"/>
    <p:sldId id="263" r:id="rId20"/>
    <p:sldId id="265" r:id="rId21"/>
    <p:sldId id="345" r:id="rId22"/>
    <p:sldId id="346" r:id="rId23"/>
    <p:sldId id="259" r:id="rId24"/>
    <p:sldId id="270" r:id="rId25"/>
    <p:sldId id="271" r:id="rId26"/>
    <p:sldId id="272" r:id="rId27"/>
    <p:sldId id="273" r:id="rId28"/>
    <p:sldId id="341" r:id="rId29"/>
    <p:sldId id="264" r:id="rId30"/>
    <p:sldId id="269" r:id="rId31"/>
    <p:sldId id="360" r:id="rId32"/>
    <p:sldId id="323" r:id="rId33"/>
    <p:sldId id="324" r:id="rId34"/>
    <p:sldId id="325" r:id="rId35"/>
    <p:sldId id="326" r:id="rId36"/>
    <p:sldId id="327" r:id="rId37"/>
    <p:sldId id="293" r:id="rId38"/>
    <p:sldId id="303" r:id="rId39"/>
    <p:sldId id="304" r:id="rId40"/>
    <p:sldId id="305" r:id="rId41"/>
    <p:sldId id="306" r:id="rId42"/>
    <p:sldId id="331" r:id="rId43"/>
    <p:sldId id="332" r:id="rId44"/>
    <p:sldId id="333" r:id="rId45"/>
    <p:sldId id="334" r:id="rId46"/>
    <p:sldId id="294" r:id="rId47"/>
    <p:sldId id="266" r:id="rId48"/>
    <p:sldId id="287" r:id="rId49"/>
    <p:sldId id="288" r:id="rId50"/>
    <p:sldId id="367" r:id="rId51"/>
    <p:sldId id="368" r:id="rId52"/>
    <p:sldId id="321" r:id="rId53"/>
    <p:sldId id="322" r:id="rId54"/>
    <p:sldId id="339" r:id="rId55"/>
    <p:sldId id="274" r:id="rId56"/>
    <p:sldId id="278" r:id="rId57"/>
    <p:sldId id="279" r:id="rId58"/>
    <p:sldId id="280" r:id="rId59"/>
    <p:sldId id="335" r:id="rId60"/>
    <p:sldId id="336" r:id="rId61"/>
    <p:sldId id="337" r:id="rId62"/>
    <p:sldId id="338" r:id="rId63"/>
    <p:sldId id="281" r:id="rId64"/>
    <p:sldId id="340" r:id="rId65"/>
    <p:sldId id="292" r:id="rId66"/>
    <p:sldId id="359" r:id="rId67"/>
    <p:sldId id="357" r:id="rId68"/>
    <p:sldId id="329" r:id="rId69"/>
    <p:sldId id="267" r:id="rId70"/>
    <p:sldId id="361" r:id="rId71"/>
    <p:sldId id="362" r:id="rId72"/>
    <p:sldId id="363" r:id="rId73"/>
    <p:sldId id="364" r:id="rId74"/>
    <p:sldId id="365" r:id="rId75"/>
    <p:sldId id="366" r:id="rId76"/>
    <p:sldId id="347" r:id="rId77"/>
    <p:sldId id="348" r:id="rId78"/>
    <p:sldId id="349" r:id="rId79"/>
    <p:sldId id="350" r:id="rId80"/>
  </p:sldIdLst>
  <p:sldSz cx="12192000" cy="6858000"/>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1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harts/_rels/chart1.xml.rels><?xml version="1.0" encoding="UTF-8" standalone="yes"?>
<Relationships xmlns="http://schemas.openxmlformats.org/package/2006/relationships"><Relationship Id="rId3" Type="http://schemas.openxmlformats.org/officeDocument/2006/relationships/oleObject" Target="file:///C:\Vorstand\2025\Diagramm.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Vorstand\2025\Diagramm.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Vorstand\2025\Diagramm.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Nennungen pro Turnier 2024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Tabelle1!$B$37</c:f>
              <c:strCache>
                <c:ptCount val="1"/>
                <c:pt idx="0">
                  <c:v>Erwachsene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Tabelle1!$A$38:$A$44</c:f>
              <c:strCache>
                <c:ptCount val="7"/>
                <c:pt idx="0">
                  <c:v>2. AQC in Birkholz</c:v>
                </c:pt>
                <c:pt idx="1">
                  <c:v>LM in Neuruppin</c:v>
                </c:pt>
                <c:pt idx="2">
                  <c:v>C in Herzberg</c:v>
                </c:pt>
                <c:pt idx="3">
                  <c:v>C in Bantikow</c:v>
                </c:pt>
                <c:pt idx="4">
                  <c:v>C in Schenkenhorst</c:v>
                </c:pt>
                <c:pt idx="5">
                  <c:v>1. AQC Birkholz</c:v>
                </c:pt>
                <c:pt idx="6">
                  <c:v>C Birkholz</c:v>
                </c:pt>
              </c:strCache>
            </c:strRef>
          </c:cat>
          <c:val>
            <c:numRef>
              <c:f>Tabelle1!$B$38:$B$44</c:f>
              <c:numCache>
                <c:formatCode>General</c:formatCode>
                <c:ptCount val="7"/>
                <c:pt idx="0">
                  <c:v>115</c:v>
                </c:pt>
                <c:pt idx="1">
                  <c:v>124</c:v>
                </c:pt>
                <c:pt idx="2">
                  <c:v>42</c:v>
                </c:pt>
                <c:pt idx="3">
                  <c:v>52</c:v>
                </c:pt>
                <c:pt idx="4">
                  <c:v>84</c:v>
                </c:pt>
                <c:pt idx="5">
                  <c:v>134</c:v>
                </c:pt>
                <c:pt idx="6">
                  <c:v>72</c:v>
                </c:pt>
              </c:numCache>
            </c:numRef>
          </c:val>
          <c:extLst>
            <c:ext xmlns:c16="http://schemas.microsoft.com/office/drawing/2014/chart" uri="{C3380CC4-5D6E-409C-BE32-E72D297353CC}">
              <c16:uniqueId val="{00000000-A142-43EA-8244-CCE99F1D5209}"/>
            </c:ext>
          </c:extLst>
        </c:ser>
        <c:ser>
          <c:idx val="1"/>
          <c:order val="1"/>
          <c:tx>
            <c:strRef>
              <c:f>Tabelle1!$C$37</c:f>
              <c:strCache>
                <c:ptCount val="1"/>
                <c:pt idx="0">
                  <c:v>Jugendliche</c:v>
                </c:pt>
              </c:strCache>
            </c:strRef>
          </c:tx>
          <c:spPr>
            <a:solidFill>
              <a:schemeClr val="accent6">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Tabelle1!$A$38:$A$44</c:f>
              <c:strCache>
                <c:ptCount val="7"/>
                <c:pt idx="0">
                  <c:v>2. AQC in Birkholz</c:v>
                </c:pt>
                <c:pt idx="1">
                  <c:v>LM in Neuruppin</c:v>
                </c:pt>
                <c:pt idx="2">
                  <c:v>C in Herzberg</c:v>
                </c:pt>
                <c:pt idx="3">
                  <c:v>C in Bantikow</c:v>
                </c:pt>
                <c:pt idx="4">
                  <c:v>C in Schenkenhorst</c:v>
                </c:pt>
                <c:pt idx="5">
                  <c:v>1. AQC Birkholz</c:v>
                </c:pt>
                <c:pt idx="6">
                  <c:v>C Birkholz</c:v>
                </c:pt>
              </c:strCache>
            </c:strRef>
          </c:cat>
          <c:val>
            <c:numRef>
              <c:f>Tabelle1!$C$38:$C$44</c:f>
              <c:numCache>
                <c:formatCode>General</c:formatCode>
                <c:ptCount val="7"/>
                <c:pt idx="0">
                  <c:v>35</c:v>
                </c:pt>
                <c:pt idx="1">
                  <c:v>52</c:v>
                </c:pt>
                <c:pt idx="2">
                  <c:v>21</c:v>
                </c:pt>
                <c:pt idx="3">
                  <c:v>29</c:v>
                </c:pt>
                <c:pt idx="4">
                  <c:v>23</c:v>
                </c:pt>
                <c:pt idx="5">
                  <c:v>28</c:v>
                </c:pt>
                <c:pt idx="6">
                  <c:v>30</c:v>
                </c:pt>
              </c:numCache>
            </c:numRef>
          </c:val>
          <c:extLst>
            <c:ext xmlns:c16="http://schemas.microsoft.com/office/drawing/2014/chart" uri="{C3380CC4-5D6E-409C-BE32-E72D297353CC}">
              <c16:uniqueId val="{00000001-A142-43EA-8244-CCE99F1D5209}"/>
            </c:ext>
          </c:extLst>
        </c:ser>
        <c:dLbls>
          <c:showLegendKey val="0"/>
          <c:showVal val="0"/>
          <c:showCatName val="0"/>
          <c:showSerName val="0"/>
          <c:showPercent val="0"/>
          <c:showBubbleSize val="0"/>
        </c:dLbls>
        <c:gapWidth val="150"/>
        <c:overlap val="100"/>
        <c:axId val="460578191"/>
        <c:axId val="460578607"/>
      </c:barChart>
      <c:catAx>
        <c:axId val="460578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60578607"/>
        <c:crosses val="autoZero"/>
        <c:auto val="1"/>
        <c:lblAlgn val="ctr"/>
        <c:lblOffset val="100"/>
        <c:noMultiLvlLbl val="0"/>
      </c:catAx>
      <c:valAx>
        <c:axId val="4605786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460578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DE"/>
              <a:t>Nennungen pro Leistungsklasse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bar"/>
        <c:grouping val="stacked"/>
        <c:varyColors val="0"/>
        <c:ser>
          <c:idx val="0"/>
          <c:order val="0"/>
          <c:tx>
            <c:strRef>
              <c:f>Tabelle1!$B$25</c:f>
              <c:strCache>
                <c:ptCount val="1"/>
                <c:pt idx="0">
                  <c:v>Erwachsene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Tabelle1!$A$26:$A$30</c:f>
              <c:strCache>
                <c:ptCount val="5"/>
                <c:pt idx="0">
                  <c:v>LK5</c:v>
                </c:pt>
                <c:pt idx="1">
                  <c:v>LK4</c:v>
                </c:pt>
                <c:pt idx="2">
                  <c:v>LK3</c:v>
                </c:pt>
                <c:pt idx="3">
                  <c:v>LK2</c:v>
                </c:pt>
                <c:pt idx="4">
                  <c:v>Lk1</c:v>
                </c:pt>
              </c:strCache>
            </c:strRef>
          </c:cat>
          <c:val>
            <c:numRef>
              <c:f>Tabelle1!$B$26:$B$30</c:f>
              <c:numCache>
                <c:formatCode>General</c:formatCode>
                <c:ptCount val="5"/>
                <c:pt idx="0">
                  <c:v>45</c:v>
                </c:pt>
                <c:pt idx="1">
                  <c:v>115</c:v>
                </c:pt>
                <c:pt idx="2">
                  <c:v>162</c:v>
                </c:pt>
                <c:pt idx="3">
                  <c:v>123</c:v>
                </c:pt>
                <c:pt idx="4">
                  <c:v>177</c:v>
                </c:pt>
              </c:numCache>
            </c:numRef>
          </c:val>
          <c:extLst>
            <c:ext xmlns:c16="http://schemas.microsoft.com/office/drawing/2014/chart" uri="{C3380CC4-5D6E-409C-BE32-E72D297353CC}">
              <c16:uniqueId val="{00000000-5F5E-4141-BC89-3D2E83DC8B1D}"/>
            </c:ext>
          </c:extLst>
        </c:ser>
        <c:ser>
          <c:idx val="1"/>
          <c:order val="1"/>
          <c:tx>
            <c:strRef>
              <c:f>Tabelle1!$C$25</c:f>
              <c:strCache>
                <c:ptCount val="1"/>
                <c:pt idx="0">
                  <c:v>Jugendliche</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Tabelle1!$A$26:$A$30</c:f>
              <c:strCache>
                <c:ptCount val="5"/>
                <c:pt idx="0">
                  <c:v>LK5</c:v>
                </c:pt>
                <c:pt idx="1">
                  <c:v>LK4</c:v>
                </c:pt>
                <c:pt idx="2">
                  <c:v>LK3</c:v>
                </c:pt>
                <c:pt idx="3">
                  <c:v>LK2</c:v>
                </c:pt>
                <c:pt idx="4">
                  <c:v>Lk1</c:v>
                </c:pt>
              </c:strCache>
            </c:strRef>
          </c:cat>
          <c:val>
            <c:numRef>
              <c:f>Tabelle1!$C$26:$C$30</c:f>
              <c:numCache>
                <c:formatCode>General</c:formatCode>
                <c:ptCount val="5"/>
                <c:pt idx="0">
                  <c:v>56</c:v>
                </c:pt>
                <c:pt idx="1">
                  <c:v>74</c:v>
                </c:pt>
                <c:pt idx="2">
                  <c:v>43</c:v>
                </c:pt>
                <c:pt idx="3">
                  <c:v>30</c:v>
                </c:pt>
                <c:pt idx="4">
                  <c:v>15</c:v>
                </c:pt>
              </c:numCache>
            </c:numRef>
          </c:val>
          <c:extLst>
            <c:ext xmlns:c16="http://schemas.microsoft.com/office/drawing/2014/chart" uri="{C3380CC4-5D6E-409C-BE32-E72D297353CC}">
              <c16:uniqueId val="{00000001-5F5E-4141-BC89-3D2E83DC8B1D}"/>
            </c:ext>
          </c:extLst>
        </c:ser>
        <c:dLbls>
          <c:showLegendKey val="0"/>
          <c:showVal val="0"/>
          <c:showCatName val="0"/>
          <c:showSerName val="0"/>
          <c:showPercent val="0"/>
          <c:showBubbleSize val="0"/>
        </c:dLbls>
        <c:gapWidth val="150"/>
        <c:overlap val="100"/>
        <c:axId val="371375327"/>
        <c:axId val="371372831"/>
      </c:barChart>
      <c:catAx>
        <c:axId val="37137532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71372831"/>
        <c:crosses val="autoZero"/>
        <c:auto val="1"/>
        <c:lblAlgn val="ctr"/>
        <c:lblOffset val="100"/>
        <c:noMultiLvlLbl val="0"/>
      </c:catAx>
      <c:valAx>
        <c:axId val="37137283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713753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Tabelle1!$B$3</c:f>
              <c:strCache>
                <c:ptCount val="1"/>
                <c:pt idx="0">
                  <c:v>Veränderung zum Vorjahr</c:v>
                </c:pt>
              </c:strCache>
            </c:strRef>
          </c:tx>
          <c:spPr>
            <a:solidFill>
              <a:srgbClr val="548235"/>
            </a:solidFill>
            <a:ln>
              <a:noFill/>
            </a:ln>
            <a:effectLst/>
          </c:spPr>
          <c:invertIfNegative val="1"/>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Tabelle1!$A$4:$A$13</c:f>
              <c:strCache>
                <c:ptCount val="10"/>
                <c:pt idx="0">
                  <c:v>LK 5B</c:v>
                </c:pt>
                <c:pt idx="1">
                  <c:v>LK 4B</c:v>
                </c:pt>
                <c:pt idx="2">
                  <c:v>LK 3B</c:v>
                </c:pt>
                <c:pt idx="3">
                  <c:v>LK 2B </c:v>
                </c:pt>
                <c:pt idx="4">
                  <c:v>Lk 1B</c:v>
                </c:pt>
                <c:pt idx="5">
                  <c:v>LK 5A</c:v>
                </c:pt>
                <c:pt idx="6">
                  <c:v>LK 4A</c:v>
                </c:pt>
                <c:pt idx="7">
                  <c:v>LK 3A</c:v>
                </c:pt>
                <c:pt idx="8">
                  <c:v>LK 2A</c:v>
                </c:pt>
                <c:pt idx="9">
                  <c:v>Lk 1A</c:v>
                </c:pt>
              </c:strCache>
            </c:strRef>
          </c:cat>
          <c:val>
            <c:numRef>
              <c:f>Tabelle1!$B$4:$B$13</c:f>
              <c:numCache>
                <c:formatCode>General</c:formatCode>
                <c:ptCount val="10"/>
                <c:pt idx="0">
                  <c:v>-30</c:v>
                </c:pt>
                <c:pt idx="1">
                  <c:v>-18</c:v>
                </c:pt>
                <c:pt idx="2">
                  <c:v>-8</c:v>
                </c:pt>
                <c:pt idx="3">
                  <c:v>15</c:v>
                </c:pt>
                <c:pt idx="4">
                  <c:v>9</c:v>
                </c:pt>
                <c:pt idx="5">
                  <c:v>6</c:v>
                </c:pt>
                <c:pt idx="6">
                  <c:v>-15</c:v>
                </c:pt>
                <c:pt idx="7">
                  <c:v>-30</c:v>
                </c:pt>
                <c:pt idx="8">
                  <c:v>0</c:v>
                </c:pt>
                <c:pt idx="9">
                  <c:v>-42</c:v>
                </c:pt>
              </c:numCache>
            </c:numRef>
          </c:val>
          <c:extLst>
            <c:ext xmlns:c14="http://schemas.microsoft.com/office/drawing/2007/8/2/chart" uri="{6F2FDCE9-48DA-4B69-8628-5D25D57E5C99}">
              <c14:invertSolidFillFmt>
                <c14:spPr xmlns:c14="http://schemas.microsoft.com/office/drawing/2007/8/2/chart">
                  <a:solidFill>
                    <a:srgbClr val="A9D18E"/>
                  </a:solidFill>
                  <a:ln>
                    <a:noFill/>
                  </a:ln>
                  <a:effectLst/>
                </c14:spPr>
              </c14:invertSolidFillFmt>
            </c:ext>
            <c:ext xmlns:c16="http://schemas.microsoft.com/office/drawing/2014/chart" uri="{C3380CC4-5D6E-409C-BE32-E72D297353CC}">
              <c16:uniqueId val="{00000000-5BDA-42D5-B21A-8FA93F120BD0}"/>
            </c:ext>
          </c:extLst>
        </c:ser>
        <c:dLbls>
          <c:showLegendKey val="0"/>
          <c:showVal val="0"/>
          <c:showCatName val="0"/>
          <c:showSerName val="0"/>
          <c:showPercent val="0"/>
          <c:showBubbleSize val="0"/>
        </c:dLbls>
        <c:gapWidth val="219"/>
        <c:overlap val="-27"/>
        <c:axId val="1054139696"/>
        <c:axId val="1054142608"/>
      </c:barChart>
      <c:catAx>
        <c:axId val="1054139696"/>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t" anchorCtr="0"/>
          <a:lstStyle/>
          <a:p>
            <a:pPr>
              <a:defRPr sz="1050" b="1" i="0" u="none" strike="noStrike" kern="1200" baseline="0">
                <a:solidFill>
                  <a:schemeClr val="tx1">
                    <a:lumMod val="65000"/>
                    <a:lumOff val="35000"/>
                  </a:schemeClr>
                </a:solidFill>
                <a:latin typeface="+mn-lt"/>
                <a:ea typeface="+mn-ea"/>
                <a:cs typeface="+mn-cs"/>
              </a:defRPr>
            </a:pPr>
            <a:endParaRPr lang="de-DE"/>
          </a:p>
        </c:txPr>
        <c:crossAx val="1054142608"/>
        <c:crosses val="autoZero"/>
        <c:auto val="1"/>
        <c:lblAlgn val="ctr"/>
        <c:lblOffset val="100"/>
        <c:noMultiLvlLbl val="0"/>
      </c:catAx>
      <c:valAx>
        <c:axId val="10541426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10541396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CBC996-E477-4200-B71E-59955FAB16AF}"/>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AE785073-9E1E-4245-8861-E45C74CC48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F058B61-9FAE-460C-AD32-06D7D4BA33BA}"/>
              </a:ext>
            </a:extLst>
          </p:cNvPr>
          <p:cNvSpPr>
            <a:spLocks noGrp="1"/>
          </p:cNvSpPr>
          <p:nvPr>
            <p:ph type="dt" sz="half" idx="10"/>
          </p:nvPr>
        </p:nvSpPr>
        <p:spPr/>
        <p:txBody>
          <a:bodyPr/>
          <a:lstStyle/>
          <a:p>
            <a:fld id="{E3509F22-57D3-4E62-8384-2138519D7D1C}" type="datetimeFigureOut">
              <a:rPr lang="de-DE" smtClean="0"/>
              <a:t>03.03.2025</a:t>
            </a:fld>
            <a:endParaRPr lang="de-DE"/>
          </a:p>
        </p:txBody>
      </p:sp>
      <p:sp>
        <p:nvSpPr>
          <p:cNvPr id="5" name="Fußzeilenplatzhalter 4">
            <a:extLst>
              <a:ext uri="{FF2B5EF4-FFF2-40B4-BE49-F238E27FC236}">
                <a16:creationId xmlns:a16="http://schemas.microsoft.com/office/drawing/2014/main" id="{BD7BF7BD-F1B4-46B0-9571-A071718D431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B222DDCA-1B43-4D1A-A761-D1720B434236}"/>
              </a:ext>
            </a:extLst>
          </p:cNvPr>
          <p:cNvSpPr>
            <a:spLocks noGrp="1"/>
          </p:cNvSpPr>
          <p:nvPr>
            <p:ph type="sldNum" sz="quarter" idx="12"/>
          </p:nvPr>
        </p:nvSpPr>
        <p:spPr/>
        <p:txBody>
          <a:bodyPr/>
          <a:lstStyle/>
          <a:p>
            <a:fld id="{8A04964B-2358-49AA-A402-433B1906F958}" type="slidenum">
              <a:rPr lang="de-DE" smtClean="0"/>
              <a:t>‹Nr.›</a:t>
            </a:fld>
            <a:endParaRPr lang="de-DE"/>
          </a:p>
        </p:txBody>
      </p:sp>
    </p:spTree>
    <p:extLst>
      <p:ext uri="{BB962C8B-B14F-4D97-AF65-F5344CB8AC3E}">
        <p14:creationId xmlns:p14="http://schemas.microsoft.com/office/powerpoint/2010/main" val="1502796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FFE55-0C52-4763-A947-396526FC3E2F}"/>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C2F2A8A-CB71-46A1-B737-B49953DE9270}"/>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7FE51C6-5C57-44B1-ABC0-0A560DBAF93A}"/>
              </a:ext>
            </a:extLst>
          </p:cNvPr>
          <p:cNvSpPr>
            <a:spLocks noGrp="1"/>
          </p:cNvSpPr>
          <p:nvPr>
            <p:ph type="dt" sz="half" idx="10"/>
          </p:nvPr>
        </p:nvSpPr>
        <p:spPr/>
        <p:txBody>
          <a:bodyPr/>
          <a:lstStyle/>
          <a:p>
            <a:fld id="{E3509F22-57D3-4E62-8384-2138519D7D1C}" type="datetimeFigureOut">
              <a:rPr lang="de-DE" smtClean="0"/>
              <a:t>03.03.2025</a:t>
            </a:fld>
            <a:endParaRPr lang="de-DE"/>
          </a:p>
        </p:txBody>
      </p:sp>
      <p:sp>
        <p:nvSpPr>
          <p:cNvPr id="5" name="Fußzeilenplatzhalter 4">
            <a:extLst>
              <a:ext uri="{FF2B5EF4-FFF2-40B4-BE49-F238E27FC236}">
                <a16:creationId xmlns:a16="http://schemas.microsoft.com/office/drawing/2014/main" id="{6DB02E2B-DC47-4EAF-8315-B066090C1329}"/>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F80DBDD-24CE-403E-B839-AB2CB869CDDF}"/>
              </a:ext>
            </a:extLst>
          </p:cNvPr>
          <p:cNvSpPr>
            <a:spLocks noGrp="1"/>
          </p:cNvSpPr>
          <p:nvPr>
            <p:ph type="sldNum" sz="quarter" idx="12"/>
          </p:nvPr>
        </p:nvSpPr>
        <p:spPr/>
        <p:txBody>
          <a:bodyPr/>
          <a:lstStyle/>
          <a:p>
            <a:fld id="{8A04964B-2358-49AA-A402-433B1906F958}" type="slidenum">
              <a:rPr lang="de-DE" smtClean="0"/>
              <a:t>‹Nr.›</a:t>
            </a:fld>
            <a:endParaRPr lang="de-DE"/>
          </a:p>
        </p:txBody>
      </p:sp>
    </p:spTree>
    <p:extLst>
      <p:ext uri="{BB962C8B-B14F-4D97-AF65-F5344CB8AC3E}">
        <p14:creationId xmlns:p14="http://schemas.microsoft.com/office/powerpoint/2010/main" val="424752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B48EA57-C183-4FFA-BA86-35E431D0B294}"/>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46AD2A0-DB27-4F73-A289-4CF95EA78055}"/>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481D19E7-B7B2-4386-952B-113B425DC6D6}"/>
              </a:ext>
            </a:extLst>
          </p:cNvPr>
          <p:cNvSpPr>
            <a:spLocks noGrp="1"/>
          </p:cNvSpPr>
          <p:nvPr>
            <p:ph type="dt" sz="half" idx="10"/>
          </p:nvPr>
        </p:nvSpPr>
        <p:spPr/>
        <p:txBody>
          <a:bodyPr/>
          <a:lstStyle/>
          <a:p>
            <a:fld id="{E3509F22-57D3-4E62-8384-2138519D7D1C}" type="datetimeFigureOut">
              <a:rPr lang="de-DE" smtClean="0"/>
              <a:t>03.03.2025</a:t>
            </a:fld>
            <a:endParaRPr lang="de-DE"/>
          </a:p>
        </p:txBody>
      </p:sp>
      <p:sp>
        <p:nvSpPr>
          <p:cNvPr id="5" name="Fußzeilenplatzhalter 4">
            <a:extLst>
              <a:ext uri="{FF2B5EF4-FFF2-40B4-BE49-F238E27FC236}">
                <a16:creationId xmlns:a16="http://schemas.microsoft.com/office/drawing/2014/main" id="{F983D240-7E32-4A01-85C7-FE82C6310514}"/>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0F50A5B-C93A-4050-B4D9-88725135FD68}"/>
              </a:ext>
            </a:extLst>
          </p:cNvPr>
          <p:cNvSpPr>
            <a:spLocks noGrp="1"/>
          </p:cNvSpPr>
          <p:nvPr>
            <p:ph type="sldNum" sz="quarter" idx="12"/>
          </p:nvPr>
        </p:nvSpPr>
        <p:spPr/>
        <p:txBody>
          <a:bodyPr/>
          <a:lstStyle/>
          <a:p>
            <a:fld id="{8A04964B-2358-49AA-A402-433B1906F958}" type="slidenum">
              <a:rPr lang="de-DE" smtClean="0"/>
              <a:t>‹Nr.›</a:t>
            </a:fld>
            <a:endParaRPr lang="de-DE"/>
          </a:p>
        </p:txBody>
      </p:sp>
    </p:spTree>
    <p:extLst>
      <p:ext uri="{BB962C8B-B14F-4D97-AF65-F5344CB8AC3E}">
        <p14:creationId xmlns:p14="http://schemas.microsoft.com/office/powerpoint/2010/main" val="464427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E27F5A-CE94-4298-AECC-A3908ECC946F}"/>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9D123E3-C07F-4C8E-8645-7AAA075886E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95967C4-8BC0-4175-A1DF-A61BA74A0F22}"/>
              </a:ext>
            </a:extLst>
          </p:cNvPr>
          <p:cNvSpPr>
            <a:spLocks noGrp="1"/>
          </p:cNvSpPr>
          <p:nvPr>
            <p:ph type="dt" sz="half" idx="10"/>
          </p:nvPr>
        </p:nvSpPr>
        <p:spPr/>
        <p:txBody>
          <a:bodyPr/>
          <a:lstStyle/>
          <a:p>
            <a:fld id="{E3509F22-57D3-4E62-8384-2138519D7D1C}" type="datetimeFigureOut">
              <a:rPr lang="de-DE" smtClean="0"/>
              <a:t>03.03.2025</a:t>
            </a:fld>
            <a:endParaRPr lang="de-DE"/>
          </a:p>
        </p:txBody>
      </p:sp>
      <p:sp>
        <p:nvSpPr>
          <p:cNvPr id="5" name="Fußzeilenplatzhalter 4">
            <a:extLst>
              <a:ext uri="{FF2B5EF4-FFF2-40B4-BE49-F238E27FC236}">
                <a16:creationId xmlns:a16="http://schemas.microsoft.com/office/drawing/2014/main" id="{AAA3E176-1BE5-4CEC-99E9-7A628CC1359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A92931-8BB4-4463-B4CF-C28B66332E0A}"/>
              </a:ext>
            </a:extLst>
          </p:cNvPr>
          <p:cNvSpPr>
            <a:spLocks noGrp="1"/>
          </p:cNvSpPr>
          <p:nvPr>
            <p:ph type="sldNum" sz="quarter" idx="12"/>
          </p:nvPr>
        </p:nvSpPr>
        <p:spPr/>
        <p:txBody>
          <a:bodyPr/>
          <a:lstStyle/>
          <a:p>
            <a:fld id="{8A04964B-2358-49AA-A402-433B1906F958}" type="slidenum">
              <a:rPr lang="de-DE" smtClean="0"/>
              <a:t>‹Nr.›</a:t>
            </a:fld>
            <a:endParaRPr lang="de-DE"/>
          </a:p>
        </p:txBody>
      </p:sp>
    </p:spTree>
    <p:extLst>
      <p:ext uri="{BB962C8B-B14F-4D97-AF65-F5344CB8AC3E}">
        <p14:creationId xmlns:p14="http://schemas.microsoft.com/office/powerpoint/2010/main" val="29681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49D49D-4E21-44C2-ADA6-1448FB9DDCBE}"/>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B325A51-9076-486D-B100-D3C53312B5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96759909-72E1-44B8-9C10-68D4E76A15B0}"/>
              </a:ext>
            </a:extLst>
          </p:cNvPr>
          <p:cNvSpPr>
            <a:spLocks noGrp="1"/>
          </p:cNvSpPr>
          <p:nvPr>
            <p:ph type="dt" sz="half" idx="10"/>
          </p:nvPr>
        </p:nvSpPr>
        <p:spPr/>
        <p:txBody>
          <a:bodyPr/>
          <a:lstStyle/>
          <a:p>
            <a:fld id="{E3509F22-57D3-4E62-8384-2138519D7D1C}" type="datetimeFigureOut">
              <a:rPr lang="de-DE" smtClean="0"/>
              <a:t>03.03.2025</a:t>
            </a:fld>
            <a:endParaRPr lang="de-DE"/>
          </a:p>
        </p:txBody>
      </p:sp>
      <p:sp>
        <p:nvSpPr>
          <p:cNvPr id="5" name="Fußzeilenplatzhalter 4">
            <a:extLst>
              <a:ext uri="{FF2B5EF4-FFF2-40B4-BE49-F238E27FC236}">
                <a16:creationId xmlns:a16="http://schemas.microsoft.com/office/drawing/2014/main" id="{BE099FDB-AD09-4688-A252-A9C59087D06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D91AA31B-9A2B-4449-BB04-490139001106}"/>
              </a:ext>
            </a:extLst>
          </p:cNvPr>
          <p:cNvSpPr>
            <a:spLocks noGrp="1"/>
          </p:cNvSpPr>
          <p:nvPr>
            <p:ph type="sldNum" sz="quarter" idx="12"/>
          </p:nvPr>
        </p:nvSpPr>
        <p:spPr/>
        <p:txBody>
          <a:bodyPr/>
          <a:lstStyle/>
          <a:p>
            <a:fld id="{8A04964B-2358-49AA-A402-433B1906F958}" type="slidenum">
              <a:rPr lang="de-DE" smtClean="0"/>
              <a:t>‹Nr.›</a:t>
            </a:fld>
            <a:endParaRPr lang="de-DE"/>
          </a:p>
        </p:txBody>
      </p:sp>
    </p:spTree>
    <p:extLst>
      <p:ext uri="{BB962C8B-B14F-4D97-AF65-F5344CB8AC3E}">
        <p14:creationId xmlns:p14="http://schemas.microsoft.com/office/powerpoint/2010/main" val="3677674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136AF8-89E9-4AAE-9326-60AAA56D61B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CE32184-02EC-4DC1-B897-928EE372BDAE}"/>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BB77105D-8814-40BD-B753-7FFCE21274EB}"/>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5A775A98-6E31-4E49-AB65-33C7268E1B62}"/>
              </a:ext>
            </a:extLst>
          </p:cNvPr>
          <p:cNvSpPr>
            <a:spLocks noGrp="1"/>
          </p:cNvSpPr>
          <p:nvPr>
            <p:ph type="dt" sz="half" idx="10"/>
          </p:nvPr>
        </p:nvSpPr>
        <p:spPr/>
        <p:txBody>
          <a:bodyPr/>
          <a:lstStyle/>
          <a:p>
            <a:fld id="{E3509F22-57D3-4E62-8384-2138519D7D1C}" type="datetimeFigureOut">
              <a:rPr lang="de-DE" smtClean="0"/>
              <a:t>03.03.2025</a:t>
            </a:fld>
            <a:endParaRPr lang="de-DE"/>
          </a:p>
        </p:txBody>
      </p:sp>
      <p:sp>
        <p:nvSpPr>
          <p:cNvPr id="6" name="Fußzeilenplatzhalter 5">
            <a:extLst>
              <a:ext uri="{FF2B5EF4-FFF2-40B4-BE49-F238E27FC236}">
                <a16:creationId xmlns:a16="http://schemas.microsoft.com/office/drawing/2014/main" id="{953014DD-1BB7-4916-8EE1-84C4C1569922}"/>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ADDDC35-C680-4F15-A2E6-5A7430B775C4}"/>
              </a:ext>
            </a:extLst>
          </p:cNvPr>
          <p:cNvSpPr>
            <a:spLocks noGrp="1"/>
          </p:cNvSpPr>
          <p:nvPr>
            <p:ph type="sldNum" sz="quarter" idx="12"/>
          </p:nvPr>
        </p:nvSpPr>
        <p:spPr/>
        <p:txBody>
          <a:bodyPr/>
          <a:lstStyle/>
          <a:p>
            <a:fld id="{8A04964B-2358-49AA-A402-433B1906F958}" type="slidenum">
              <a:rPr lang="de-DE" smtClean="0"/>
              <a:t>‹Nr.›</a:t>
            </a:fld>
            <a:endParaRPr lang="de-DE"/>
          </a:p>
        </p:txBody>
      </p:sp>
    </p:spTree>
    <p:extLst>
      <p:ext uri="{BB962C8B-B14F-4D97-AF65-F5344CB8AC3E}">
        <p14:creationId xmlns:p14="http://schemas.microsoft.com/office/powerpoint/2010/main" val="1315936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B34FAF-AC45-436A-A50E-FC898E556914}"/>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42748D47-591A-4877-8131-49F3D6F1854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3BEBB859-0D22-4074-90A6-54EED50D7BF5}"/>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178BA249-A0EE-4A64-B910-8EC965611C0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5652CA4-8023-4EB3-9F26-C1D94CFD342E}"/>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A4C86A23-9AF4-4676-BF45-75BA6869CCEA}"/>
              </a:ext>
            </a:extLst>
          </p:cNvPr>
          <p:cNvSpPr>
            <a:spLocks noGrp="1"/>
          </p:cNvSpPr>
          <p:nvPr>
            <p:ph type="dt" sz="half" idx="10"/>
          </p:nvPr>
        </p:nvSpPr>
        <p:spPr/>
        <p:txBody>
          <a:bodyPr/>
          <a:lstStyle/>
          <a:p>
            <a:fld id="{E3509F22-57D3-4E62-8384-2138519D7D1C}" type="datetimeFigureOut">
              <a:rPr lang="de-DE" smtClean="0"/>
              <a:t>03.03.2025</a:t>
            </a:fld>
            <a:endParaRPr lang="de-DE"/>
          </a:p>
        </p:txBody>
      </p:sp>
      <p:sp>
        <p:nvSpPr>
          <p:cNvPr id="8" name="Fußzeilenplatzhalter 7">
            <a:extLst>
              <a:ext uri="{FF2B5EF4-FFF2-40B4-BE49-F238E27FC236}">
                <a16:creationId xmlns:a16="http://schemas.microsoft.com/office/drawing/2014/main" id="{EA367C7D-615F-4070-A356-AF72FAD00C6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BE212211-9BD6-4C72-ADAD-70FC29D338CA}"/>
              </a:ext>
            </a:extLst>
          </p:cNvPr>
          <p:cNvSpPr>
            <a:spLocks noGrp="1"/>
          </p:cNvSpPr>
          <p:nvPr>
            <p:ph type="sldNum" sz="quarter" idx="12"/>
          </p:nvPr>
        </p:nvSpPr>
        <p:spPr/>
        <p:txBody>
          <a:bodyPr/>
          <a:lstStyle/>
          <a:p>
            <a:fld id="{8A04964B-2358-49AA-A402-433B1906F958}" type="slidenum">
              <a:rPr lang="de-DE" smtClean="0"/>
              <a:t>‹Nr.›</a:t>
            </a:fld>
            <a:endParaRPr lang="de-DE"/>
          </a:p>
        </p:txBody>
      </p:sp>
    </p:spTree>
    <p:extLst>
      <p:ext uri="{BB962C8B-B14F-4D97-AF65-F5344CB8AC3E}">
        <p14:creationId xmlns:p14="http://schemas.microsoft.com/office/powerpoint/2010/main" val="2325560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63535A-06A8-4E18-A402-69B6C830EFC0}"/>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54E7626C-E30B-4D3A-AF06-85A6A13F9C49}"/>
              </a:ext>
            </a:extLst>
          </p:cNvPr>
          <p:cNvSpPr>
            <a:spLocks noGrp="1"/>
          </p:cNvSpPr>
          <p:nvPr>
            <p:ph type="dt" sz="half" idx="10"/>
          </p:nvPr>
        </p:nvSpPr>
        <p:spPr/>
        <p:txBody>
          <a:bodyPr/>
          <a:lstStyle/>
          <a:p>
            <a:fld id="{E3509F22-57D3-4E62-8384-2138519D7D1C}" type="datetimeFigureOut">
              <a:rPr lang="de-DE" smtClean="0"/>
              <a:t>03.03.2025</a:t>
            </a:fld>
            <a:endParaRPr lang="de-DE"/>
          </a:p>
        </p:txBody>
      </p:sp>
      <p:sp>
        <p:nvSpPr>
          <p:cNvPr id="4" name="Fußzeilenplatzhalter 3">
            <a:extLst>
              <a:ext uri="{FF2B5EF4-FFF2-40B4-BE49-F238E27FC236}">
                <a16:creationId xmlns:a16="http://schemas.microsoft.com/office/drawing/2014/main" id="{3B305B24-4EA6-4713-A600-B0E2B83D0F55}"/>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96ED5E37-5649-4C74-8C4A-44D5B8CAF366}"/>
              </a:ext>
            </a:extLst>
          </p:cNvPr>
          <p:cNvSpPr>
            <a:spLocks noGrp="1"/>
          </p:cNvSpPr>
          <p:nvPr>
            <p:ph type="sldNum" sz="quarter" idx="12"/>
          </p:nvPr>
        </p:nvSpPr>
        <p:spPr/>
        <p:txBody>
          <a:bodyPr/>
          <a:lstStyle/>
          <a:p>
            <a:fld id="{8A04964B-2358-49AA-A402-433B1906F958}" type="slidenum">
              <a:rPr lang="de-DE" smtClean="0"/>
              <a:t>‹Nr.›</a:t>
            </a:fld>
            <a:endParaRPr lang="de-DE"/>
          </a:p>
        </p:txBody>
      </p:sp>
    </p:spTree>
    <p:extLst>
      <p:ext uri="{BB962C8B-B14F-4D97-AF65-F5344CB8AC3E}">
        <p14:creationId xmlns:p14="http://schemas.microsoft.com/office/powerpoint/2010/main" val="349877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8B57AB31-9B4C-4A8C-8759-8604B3ED583E}"/>
              </a:ext>
            </a:extLst>
          </p:cNvPr>
          <p:cNvSpPr>
            <a:spLocks noGrp="1"/>
          </p:cNvSpPr>
          <p:nvPr>
            <p:ph type="dt" sz="half" idx="10"/>
          </p:nvPr>
        </p:nvSpPr>
        <p:spPr/>
        <p:txBody>
          <a:bodyPr/>
          <a:lstStyle/>
          <a:p>
            <a:fld id="{E3509F22-57D3-4E62-8384-2138519D7D1C}" type="datetimeFigureOut">
              <a:rPr lang="de-DE" smtClean="0"/>
              <a:t>03.03.2025</a:t>
            </a:fld>
            <a:endParaRPr lang="de-DE"/>
          </a:p>
        </p:txBody>
      </p:sp>
      <p:sp>
        <p:nvSpPr>
          <p:cNvPr id="3" name="Fußzeilenplatzhalter 2">
            <a:extLst>
              <a:ext uri="{FF2B5EF4-FFF2-40B4-BE49-F238E27FC236}">
                <a16:creationId xmlns:a16="http://schemas.microsoft.com/office/drawing/2014/main" id="{6AAB7FD3-F2EC-4E07-9D1E-408DA247253C}"/>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7BB88555-F82A-427E-B83C-77AEEBB1ECD3}"/>
              </a:ext>
            </a:extLst>
          </p:cNvPr>
          <p:cNvSpPr>
            <a:spLocks noGrp="1"/>
          </p:cNvSpPr>
          <p:nvPr>
            <p:ph type="sldNum" sz="quarter" idx="12"/>
          </p:nvPr>
        </p:nvSpPr>
        <p:spPr/>
        <p:txBody>
          <a:bodyPr/>
          <a:lstStyle/>
          <a:p>
            <a:fld id="{8A04964B-2358-49AA-A402-433B1906F958}" type="slidenum">
              <a:rPr lang="de-DE" smtClean="0"/>
              <a:t>‹Nr.›</a:t>
            </a:fld>
            <a:endParaRPr lang="de-DE"/>
          </a:p>
        </p:txBody>
      </p:sp>
    </p:spTree>
    <p:extLst>
      <p:ext uri="{BB962C8B-B14F-4D97-AF65-F5344CB8AC3E}">
        <p14:creationId xmlns:p14="http://schemas.microsoft.com/office/powerpoint/2010/main" val="2248412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D1E029-2B55-4F70-80DF-92579077F6D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79BFD91-9B03-496A-9B45-58E20BD46B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33AA787-8A61-4D34-A2D0-6CC6E97F3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93332C1-1385-4D58-9B59-BAE1F6A0C9C1}"/>
              </a:ext>
            </a:extLst>
          </p:cNvPr>
          <p:cNvSpPr>
            <a:spLocks noGrp="1"/>
          </p:cNvSpPr>
          <p:nvPr>
            <p:ph type="dt" sz="half" idx="10"/>
          </p:nvPr>
        </p:nvSpPr>
        <p:spPr/>
        <p:txBody>
          <a:bodyPr/>
          <a:lstStyle/>
          <a:p>
            <a:fld id="{E3509F22-57D3-4E62-8384-2138519D7D1C}" type="datetimeFigureOut">
              <a:rPr lang="de-DE" smtClean="0"/>
              <a:t>03.03.2025</a:t>
            </a:fld>
            <a:endParaRPr lang="de-DE"/>
          </a:p>
        </p:txBody>
      </p:sp>
      <p:sp>
        <p:nvSpPr>
          <p:cNvPr id="6" name="Fußzeilenplatzhalter 5">
            <a:extLst>
              <a:ext uri="{FF2B5EF4-FFF2-40B4-BE49-F238E27FC236}">
                <a16:creationId xmlns:a16="http://schemas.microsoft.com/office/drawing/2014/main" id="{77F0F0B9-A7EF-4A6A-9C87-DA8A7AA3B0A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9B359C51-6426-45A0-9B74-CF55335355E6}"/>
              </a:ext>
            </a:extLst>
          </p:cNvPr>
          <p:cNvSpPr>
            <a:spLocks noGrp="1"/>
          </p:cNvSpPr>
          <p:nvPr>
            <p:ph type="sldNum" sz="quarter" idx="12"/>
          </p:nvPr>
        </p:nvSpPr>
        <p:spPr/>
        <p:txBody>
          <a:bodyPr/>
          <a:lstStyle/>
          <a:p>
            <a:fld id="{8A04964B-2358-49AA-A402-433B1906F958}" type="slidenum">
              <a:rPr lang="de-DE" smtClean="0"/>
              <a:t>‹Nr.›</a:t>
            </a:fld>
            <a:endParaRPr lang="de-DE"/>
          </a:p>
        </p:txBody>
      </p:sp>
    </p:spTree>
    <p:extLst>
      <p:ext uri="{BB962C8B-B14F-4D97-AF65-F5344CB8AC3E}">
        <p14:creationId xmlns:p14="http://schemas.microsoft.com/office/powerpoint/2010/main" val="2980451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8961955-9669-4EEA-AE74-31506961E306}"/>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B63D337B-266D-4160-B05F-32ABF1919E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E629C62E-0D60-40F9-A0AD-BE7D9D4527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BB8C11-B5B5-4C76-8536-CEE045E15118}"/>
              </a:ext>
            </a:extLst>
          </p:cNvPr>
          <p:cNvSpPr>
            <a:spLocks noGrp="1"/>
          </p:cNvSpPr>
          <p:nvPr>
            <p:ph type="dt" sz="half" idx="10"/>
          </p:nvPr>
        </p:nvSpPr>
        <p:spPr/>
        <p:txBody>
          <a:bodyPr/>
          <a:lstStyle/>
          <a:p>
            <a:fld id="{E3509F22-57D3-4E62-8384-2138519D7D1C}" type="datetimeFigureOut">
              <a:rPr lang="de-DE" smtClean="0"/>
              <a:t>03.03.2025</a:t>
            </a:fld>
            <a:endParaRPr lang="de-DE"/>
          </a:p>
        </p:txBody>
      </p:sp>
      <p:sp>
        <p:nvSpPr>
          <p:cNvPr id="6" name="Fußzeilenplatzhalter 5">
            <a:extLst>
              <a:ext uri="{FF2B5EF4-FFF2-40B4-BE49-F238E27FC236}">
                <a16:creationId xmlns:a16="http://schemas.microsoft.com/office/drawing/2014/main" id="{C35FBA27-9A2E-48CC-8F0C-A06E3AC3B640}"/>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DCE8A4-F60D-41AC-AA93-AE24732F9CB5}"/>
              </a:ext>
            </a:extLst>
          </p:cNvPr>
          <p:cNvSpPr>
            <a:spLocks noGrp="1"/>
          </p:cNvSpPr>
          <p:nvPr>
            <p:ph type="sldNum" sz="quarter" idx="12"/>
          </p:nvPr>
        </p:nvSpPr>
        <p:spPr/>
        <p:txBody>
          <a:bodyPr/>
          <a:lstStyle/>
          <a:p>
            <a:fld id="{8A04964B-2358-49AA-A402-433B1906F958}" type="slidenum">
              <a:rPr lang="de-DE" smtClean="0"/>
              <a:t>‹Nr.›</a:t>
            </a:fld>
            <a:endParaRPr lang="de-DE"/>
          </a:p>
        </p:txBody>
      </p:sp>
    </p:spTree>
    <p:extLst>
      <p:ext uri="{BB962C8B-B14F-4D97-AF65-F5344CB8AC3E}">
        <p14:creationId xmlns:p14="http://schemas.microsoft.com/office/powerpoint/2010/main" val="3993407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0A7EC18-8A5B-4DF7-9636-C7F11A615E0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29603ED-9B6E-4419-B92D-4EE491514F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E257986-E3AE-43FD-928A-ADC565BDC5B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509F22-57D3-4E62-8384-2138519D7D1C}" type="datetimeFigureOut">
              <a:rPr lang="de-DE" smtClean="0"/>
              <a:t>03.03.2025</a:t>
            </a:fld>
            <a:endParaRPr lang="de-DE"/>
          </a:p>
        </p:txBody>
      </p:sp>
      <p:sp>
        <p:nvSpPr>
          <p:cNvPr id="5" name="Fußzeilenplatzhalter 4">
            <a:extLst>
              <a:ext uri="{FF2B5EF4-FFF2-40B4-BE49-F238E27FC236}">
                <a16:creationId xmlns:a16="http://schemas.microsoft.com/office/drawing/2014/main" id="{50481004-3DC2-4052-A09D-7ACFD94BEB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B6A403C-EBF6-44A7-AE7D-04F99235B6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04964B-2358-49AA-A402-433B1906F958}" type="slidenum">
              <a:rPr lang="de-DE" smtClean="0"/>
              <a:t>‹Nr.›</a:t>
            </a:fld>
            <a:endParaRPr lang="de-DE"/>
          </a:p>
        </p:txBody>
      </p:sp>
    </p:spTree>
    <p:extLst>
      <p:ext uri="{BB962C8B-B14F-4D97-AF65-F5344CB8AC3E}">
        <p14:creationId xmlns:p14="http://schemas.microsoft.com/office/powerpoint/2010/main" val="2049377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png"/><Relationship Id="rId4" Type="http://schemas.openxmlformats.org/officeDocument/2006/relationships/image" Target="../media/image27.jpg"/></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A93792-F85A-4F64-B10C-BBF82646084E}"/>
              </a:ext>
            </a:extLst>
          </p:cNvPr>
          <p:cNvSpPr>
            <a:spLocks noGrp="1"/>
          </p:cNvSpPr>
          <p:nvPr>
            <p:ph type="ctrTitle"/>
          </p:nvPr>
        </p:nvSpPr>
        <p:spPr>
          <a:xfrm>
            <a:off x="1468340" y="502161"/>
            <a:ext cx="9144000" cy="2387600"/>
          </a:xfrm>
        </p:spPr>
        <p:style>
          <a:lnRef idx="3">
            <a:schemeClr val="lt1"/>
          </a:lnRef>
          <a:fillRef idx="1">
            <a:schemeClr val="accent6"/>
          </a:fillRef>
          <a:effectRef idx="1">
            <a:schemeClr val="accent6"/>
          </a:effectRef>
          <a:fontRef idx="minor">
            <a:schemeClr val="lt1"/>
          </a:fontRef>
        </p:style>
        <p:txBody>
          <a:bodyPr/>
          <a:lstStyle/>
          <a:p>
            <a:r>
              <a:rPr lang="de-DE" b="1" dirty="0"/>
              <a:t>Jahreshauptversammlung 2025</a:t>
            </a:r>
          </a:p>
        </p:txBody>
      </p:sp>
      <p:pic>
        <p:nvPicPr>
          <p:cNvPr id="5" name="Grafik 4">
            <a:extLst>
              <a:ext uri="{FF2B5EF4-FFF2-40B4-BE49-F238E27FC236}">
                <a16:creationId xmlns:a16="http://schemas.microsoft.com/office/drawing/2014/main" id="{D883814C-CA98-4BEC-944C-216428B0CB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7087" y="3160311"/>
            <a:ext cx="6391056" cy="3195528"/>
          </a:xfrm>
          <a:prstGeom prst="rect">
            <a:avLst/>
          </a:prstGeom>
        </p:spPr>
      </p:pic>
    </p:spTree>
    <p:extLst>
      <p:ext uri="{BB962C8B-B14F-4D97-AF65-F5344CB8AC3E}">
        <p14:creationId xmlns:p14="http://schemas.microsoft.com/office/powerpoint/2010/main" val="2667969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0340438-8C15-4F2C-8F86-5F3D63E9A15B}"/>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6. Tätigkeitsbericht - Pressewartin</a:t>
            </a:r>
          </a:p>
        </p:txBody>
      </p:sp>
      <p:sp>
        <p:nvSpPr>
          <p:cNvPr id="5" name="Textfeld 4">
            <a:extLst>
              <a:ext uri="{FF2B5EF4-FFF2-40B4-BE49-F238E27FC236}">
                <a16:creationId xmlns:a16="http://schemas.microsoft.com/office/drawing/2014/main" id="{FB1CB674-D827-4B4F-BB39-57D78D3E56A2}"/>
              </a:ext>
            </a:extLst>
          </p:cNvPr>
          <p:cNvSpPr txBox="1"/>
          <p:nvPr/>
        </p:nvSpPr>
        <p:spPr>
          <a:xfrm>
            <a:off x="838199" y="2242268"/>
            <a:ext cx="10092656" cy="584775"/>
          </a:xfrm>
          <a:prstGeom prst="rect">
            <a:avLst/>
          </a:prstGeom>
          <a:noFill/>
        </p:spPr>
        <p:txBody>
          <a:bodyPr wrap="square" rtlCol="0">
            <a:spAutoFit/>
          </a:bodyPr>
          <a:lstStyle/>
          <a:p>
            <a:r>
              <a:rPr lang="de-DE" sz="3200" dirty="0"/>
              <a:t>- Pflege der Homepage/Facebook/Instagram</a:t>
            </a:r>
          </a:p>
        </p:txBody>
      </p:sp>
      <p:sp>
        <p:nvSpPr>
          <p:cNvPr id="9" name="Textfeld 8">
            <a:extLst>
              <a:ext uri="{FF2B5EF4-FFF2-40B4-BE49-F238E27FC236}">
                <a16:creationId xmlns:a16="http://schemas.microsoft.com/office/drawing/2014/main" id="{ED8DC501-7757-4F1B-8C1F-0B6ED8516BFC}"/>
              </a:ext>
            </a:extLst>
          </p:cNvPr>
          <p:cNvSpPr txBox="1"/>
          <p:nvPr/>
        </p:nvSpPr>
        <p:spPr>
          <a:xfrm>
            <a:off x="838199" y="3086235"/>
            <a:ext cx="5872702" cy="584775"/>
          </a:xfrm>
          <a:prstGeom prst="rect">
            <a:avLst/>
          </a:prstGeom>
          <a:noFill/>
        </p:spPr>
        <p:txBody>
          <a:bodyPr wrap="square" rtlCol="0">
            <a:spAutoFit/>
          </a:bodyPr>
          <a:lstStyle/>
          <a:p>
            <a:r>
              <a:rPr lang="de-DE" sz="3200" dirty="0"/>
              <a:t>- Protokollführung</a:t>
            </a:r>
          </a:p>
        </p:txBody>
      </p:sp>
      <p:sp>
        <p:nvSpPr>
          <p:cNvPr id="10" name="Textfeld 9">
            <a:extLst>
              <a:ext uri="{FF2B5EF4-FFF2-40B4-BE49-F238E27FC236}">
                <a16:creationId xmlns:a16="http://schemas.microsoft.com/office/drawing/2014/main" id="{14EBBA96-BBB1-4921-8B30-E7B86B7CF9CF}"/>
              </a:ext>
            </a:extLst>
          </p:cNvPr>
          <p:cNvSpPr txBox="1"/>
          <p:nvPr/>
        </p:nvSpPr>
        <p:spPr>
          <a:xfrm>
            <a:off x="838199" y="3930202"/>
            <a:ext cx="5705724" cy="584775"/>
          </a:xfrm>
          <a:prstGeom prst="rect">
            <a:avLst/>
          </a:prstGeom>
          <a:noFill/>
        </p:spPr>
        <p:txBody>
          <a:bodyPr wrap="square" rtlCol="0">
            <a:spAutoFit/>
          </a:bodyPr>
          <a:lstStyle/>
          <a:p>
            <a:r>
              <a:rPr lang="de-DE" sz="3200" dirty="0"/>
              <a:t>- Mitgliederbetreuung</a:t>
            </a:r>
          </a:p>
        </p:txBody>
      </p:sp>
    </p:spTree>
    <p:extLst>
      <p:ext uri="{BB962C8B-B14F-4D97-AF65-F5344CB8AC3E}">
        <p14:creationId xmlns:p14="http://schemas.microsoft.com/office/powerpoint/2010/main" val="594175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A437ECF4-B078-44A8-9B54-312F128CE4AF}"/>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6. Tätigkeitsbericht - Breitensportbeauftragte</a:t>
            </a:r>
          </a:p>
        </p:txBody>
      </p:sp>
      <p:sp>
        <p:nvSpPr>
          <p:cNvPr id="7" name="Inhaltsplatzhalter 2">
            <a:extLst>
              <a:ext uri="{FF2B5EF4-FFF2-40B4-BE49-F238E27FC236}">
                <a16:creationId xmlns:a16="http://schemas.microsoft.com/office/drawing/2014/main" id="{1C0B887E-8D7D-46FA-A916-59440A8687B5}"/>
              </a:ext>
            </a:extLst>
          </p:cNvPr>
          <p:cNvSpPr>
            <a:spLocks noGrp="1"/>
          </p:cNvSpPr>
          <p:nvPr>
            <p:ph idx="1"/>
          </p:nvPr>
        </p:nvSpPr>
        <p:spPr>
          <a:xfrm>
            <a:off x="838200" y="1825625"/>
            <a:ext cx="10515600" cy="4351338"/>
          </a:xfrm>
        </p:spPr>
        <p:txBody>
          <a:bodyPr>
            <a:normAutofit lnSpcReduction="10000"/>
          </a:bodyPr>
          <a:lstStyle/>
          <a:p>
            <a:r>
              <a:rPr lang="de-DE" sz="2600" b="1" dirty="0">
                <a:solidFill>
                  <a:schemeClr val="accent6"/>
                </a:solidFill>
              </a:rPr>
              <a:t>2024</a:t>
            </a:r>
            <a:r>
              <a:rPr lang="de-DE" sz="2600" dirty="0"/>
              <a:t>: </a:t>
            </a:r>
          </a:p>
          <a:p>
            <a:pPr lvl="1"/>
            <a:r>
              <a:rPr lang="de-DE" sz="2200" dirty="0"/>
              <a:t>Erwachsenencamp Gut </a:t>
            </a:r>
            <a:r>
              <a:rPr lang="de-DE" sz="2200" dirty="0" err="1"/>
              <a:t>Sputendorf</a:t>
            </a:r>
            <a:endParaRPr lang="de-DE" sz="2200" dirty="0"/>
          </a:p>
          <a:p>
            <a:pPr lvl="1"/>
            <a:r>
              <a:rPr lang="de-DE" sz="2200" dirty="0"/>
              <a:t>Kalender auf der Homepage/ Insta/ Facebook</a:t>
            </a:r>
            <a:br>
              <a:rPr lang="de-DE" sz="1800" dirty="0"/>
            </a:br>
            <a:endParaRPr lang="de-DE" sz="1800" dirty="0"/>
          </a:p>
          <a:p>
            <a:r>
              <a:rPr lang="de-DE" sz="2600" b="1" dirty="0">
                <a:solidFill>
                  <a:schemeClr val="accent6"/>
                </a:solidFill>
              </a:rPr>
              <a:t>2025</a:t>
            </a:r>
            <a:r>
              <a:rPr lang="de-DE" sz="2600" dirty="0"/>
              <a:t>: </a:t>
            </a:r>
            <a:r>
              <a:rPr lang="de-DE" sz="2200" dirty="0"/>
              <a:t>bisher: </a:t>
            </a:r>
            <a:r>
              <a:rPr lang="de-DE" sz="2200" dirty="0" err="1"/>
              <a:t>Hufkurs</a:t>
            </a:r>
            <a:br>
              <a:rPr lang="de-DE" sz="2600" dirty="0"/>
            </a:br>
            <a:br>
              <a:rPr lang="de-DE" sz="2600" dirty="0"/>
            </a:br>
            <a:br>
              <a:rPr lang="de-DE" sz="2600" dirty="0"/>
            </a:br>
            <a:r>
              <a:rPr lang="de-DE" sz="2600" b="1" dirty="0"/>
              <a:t> </a:t>
            </a:r>
            <a:r>
              <a:rPr lang="de-DE" sz="2600" b="1" dirty="0" err="1">
                <a:solidFill>
                  <a:schemeClr val="accent6"/>
                </a:solidFill>
              </a:rPr>
              <a:t>next</a:t>
            </a:r>
            <a:r>
              <a:rPr lang="de-DE" sz="2600" b="1" dirty="0">
                <a:solidFill>
                  <a:schemeClr val="accent6"/>
                </a:solidFill>
              </a:rPr>
              <a:t>: </a:t>
            </a:r>
          </a:p>
          <a:p>
            <a:pPr lvl="1"/>
            <a:r>
              <a:rPr lang="de-DE" sz="2200" dirty="0"/>
              <a:t>Fütterung</a:t>
            </a:r>
          </a:p>
          <a:p>
            <a:pPr lvl="1"/>
            <a:r>
              <a:rPr lang="de-DE" sz="2200" dirty="0"/>
              <a:t>Mentalcoaching mit Pferd</a:t>
            </a:r>
          </a:p>
          <a:p>
            <a:pPr lvl="1"/>
            <a:r>
              <a:rPr lang="de-DE" sz="2200" dirty="0"/>
              <a:t>Giftpflanzenseminar</a:t>
            </a:r>
          </a:p>
          <a:p>
            <a:pPr lvl="1"/>
            <a:r>
              <a:rPr lang="de-DE" sz="2200" dirty="0"/>
              <a:t>Erwachsenencamp</a:t>
            </a:r>
          </a:p>
        </p:txBody>
      </p:sp>
      <p:pic>
        <p:nvPicPr>
          <p:cNvPr id="8" name="Grafik 7">
            <a:extLst>
              <a:ext uri="{FF2B5EF4-FFF2-40B4-BE49-F238E27FC236}">
                <a16:creationId xmlns:a16="http://schemas.microsoft.com/office/drawing/2014/main" id="{CBC3D7A5-A58B-4DBB-99DA-5C536A89CBEC}"/>
              </a:ext>
            </a:extLst>
          </p:cNvPr>
          <p:cNvPicPr>
            <a:picLocks noChangeAspect="1"/>
          </p:cNvPicPr>
          <p:nvPr/>
        </p:nvPicPr>
        <p:blipFill>
          <a:blip r:embed="rId2"/>
          <a:stretch>
            <a:fillRect/>
          </a:stretch>
        </p:blipFill>
        <p:spPr>
          <a:xfrm>
            <a:off x="7568866" y="2197309"/>
            <a:ext cx="3298371" cy="2180677"/>
          </a:xfrm>
          <a:prstGeom prst="rect">
            <a:avLst/>
          </a:prstGeom>
        </p:spPr>
      </p:pic>
      <p:pic>
        <p:nvPicPr>
          <p:cNvPr id="9" name="Grafik 8">
            <a:extLst>
              <a:ext uri="{FF2B5EF4-FFF2-40B4-BE49-F238E27FC236}">
                <a16:creationId xmlns:a16="http://schemas.microsoft.com/office/drawing/2014/main" id="{E94F0B01-7D36-4B8B-833B-DE04B402F822}"/>
              </a:ext>
            </a:extLst>
          </p:cNvPr>
          <p:cNvPicPr>
            <a:picLocks noChangeAspect="1"/>
          </p:cNvPicPr>
          <p:nvPr/>
        </p:nvPicPr>
        <p:blipFill>
          <a:blip r:embed="rId3"/>
          <a:stretch>
            <a:fillRect/>
          </a:stretch>
        </p:blipFill>
        <p:spPr>
          <a:xfrm>
            <a:off x="4954933" y="3429000"/>
            <a:ext cx="1709420" cy="2588833"/>
          </a:xfrm>
          <a:prstGeom prst="rect">
            <a:avLst/>
          </a:prstGeom>
        </p:spPr>
      </p:pic>
    </p:spTree>
    <p:extLst>
      <p:ext uri="{BB962C8B-B14F-4D97-AF65-F5344CB8AC3E}">
        <p14:creationId xmlns:p14="http://schemas.microsoft.com/office/powerpoint/2010/main" val="2114162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11E40-3DF4-45E5-BB01-D6259717DD7B}"/>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BCCCE09E-2158-D2C6-4566-363A76B16374}"/>
              </a:ext>
            </a:extLst>
          </p:cNvPr>
          <p:cNvSpPr>
            <a:spLocks noGrp="1"/>
          </p:cNvSpPr>
          <p:nvPr>
            <p:ph type="title"/>
          </p:nvPr>
        </p:nvSpPr>
        <p:spPr>
          <a:xfrm>
            <a:off x="640080" y="325369"/>
            <a:ext cx="4368602" cy="1956841"/>
          </a:xfrm>
        </p:spPr>
        <p:style>
          <a:lnRef idx="3">
            <a:schemeClr val="lt1"/>
          </a:lnRef>
          <a:fillRef idx="1">
            <a:schemeClr val="accent6"/>
          </a:fillRef>
          <a:effectRef idx="1">
            <a:schemeClr val="accent6"/>
          </a:effectRef>
          <a:fontRef idx="minor">
            <a:schemeClr val="lt1"/>
          </a:fontRef>
        </p:style>
        <p:txBody>
          <a:bodyPr anchor="b">
            <a:normAutofit/>
          </a:bodyPr>
          <a:lstStyle/>
          <a:p>
            <a:r>
              <a:rPr lang="de-DE" sz="3000" dirty="0"/>
              <a:t>Um mich zu informieren, nutze ich hauptsächlich:</a:t>
            </a:r>
          </a:p>
        </p:txBody>
      </p:sp>
      <p:sp>
        <p:nvSpPr>
          <p:cNvPr id="11" name="Content Placeholder 10">
            <a:extLst>
              <a:ext uri="{FF2B5EF4-FFF2-40B4-BE49-F238E27FC236}">
                <a16:creationId xmlns:a16="http://schemas.microsoft.com/office/drawing/2014/main" id="{ED56723B-7AF5-6C97-4805-F3BAD6138EA0}"/>
              </a:ext>
            </a:extLst>
          </p:cNvPr>
          <p:cNvSpPr>
            <a:spLocks noGrp="1"/>
          </p:cNvSpPr>
          <p:nvPr>
            <p:ph idx="1"/>
          </p:nvPr>
        </p:nvSpPr>
        <p:spPr>
          <a:xfrm>
            <a:off x="640080" y="2872899"/>
            <a:ext cx="4243589" cy="3320668"/>
          </a:xfrm>
        </p:spPr>
        <p:txBody>
          <a:bodyPr>
            <a:normAutofit/>
          </a:bodyPr>
          <a:lstStyle/>
          <a:p>
            <a:r>
              <a:rPr lang="en-US" sz="2200" dirty="0"/>
              <a:t>Instagram</a:t>
            </a:r>
          </a:p>
          <a:p>
            <a:endParaRPr lang="en-US" sz="2200" dirty="0"/>
          </a:p>
          <a:p>
            <a:r>
              <a:rPr lang="en-US" sz="2200" dirty="0"/>
              <a:t>Facebook</a:t>
            </a:r>
            <a:br>
              <a:rPr lang="en-US" sz="2200" dirty="0"/>
            </a:br>
            <a:endParaRPr lang="en-US" sz="2200" dirty="0"/>
          </a:p>
          <a:p>
            <a:r>
              <a:rPr lang="en-US" sz="2200" dirty="0" err="1"/>
              <a:t>Hompepage</a:t>
            </a:r>
            <a:br>
              <a:rPr lang="en-US" sz="2200" dirty="0"/>
            </a:br>
            <a:endParaRPr lang="en-US" sz="2200" dirty="0"/>
          </a:p>
          <a:p>
            <a:r>
              <a:rPr lang="en-US" sz="2200" dirty="0"/>
              <a:t>Ich </a:t>
            </a:r>
            <a:r>
              <a:rPr lang="en-US" sz="2200" dirty="0" err="1"/>
              <a:t>möchte</a:t>
            </a:r>
            <a:r>
              <a:rPr lang="en-US" sz="2200" dirty="0"/>
              <a:t> </a:t>
            </a:r>
            <a:r>
              <a:rPr lang="en-US" sz="2200" dirty="0" err="1"/>
              <a:t>einen</a:t>
            </a:r>
            <a:r>
              <a:rPr lang="en-US" sz="2200" dirty="0"/>
              <a:t> Newsletter </a:t>
            </a:r>
            <a:r>
              <a:rPr lang="en-US" sz="2200" dirty="0" err="1"/>
              <a:t>bei</a:t>
            </a:r>
            <a:r>
              <a:rPr lang="en-US" sz="2200" dirty="0"/>
              <a:t> </a:t>
            </a:r>
            <a:r>
              <a:rPr lang="en-US" sz="2200" dirty="0" err="1"/>
              <a:t>neuen</a:t>
            </a:r>
            <a:r>
              <a:rPr lang="en-US" sz="2200" dirty="0"/>
              <a:t> </a:t>
            </a:r>
            <a:r>
              <a:rPr lang="en-US" sz="2200" dirty="0" err="1"/>
              <a:t>Terminen</a:t>
            </a:r>
            <a:endParaRPr lang="en-US" sz="2200" dirty="0"/>
          </a:p>
          <a:p>
            <a:endParaRPr lang="en-US" sz="2200" dirty="0"/>
          </a:p>
          <a:p>
            <a:endParaRPr lang="en-US" sz="2200" dirty="0"/>
          </a:p>
        </p:txBody>
      </p:sp>
      <p:pic>
        <p:nvPicPr>
          <p:cNvPr id="7" name="Inhaltsplatzhalter 6" descr="Ein Bild, das Muster, Pixel, Design enthält.&#10;&#10;KI-generierte Inhalte können fehlerhaft sein.">
            <a:extLst>
              <a:ext uri="{FF2B5EF4-FFF2-40B4-BE49-F238E27FC236}">
                <a16:creationId xmlns:a16="http://schemas.microsoft.com/office/drawing/2014/main" id="{8E965E0A-E94F-DAD9-5602-84E6C6958210}"/>
              </a:ext>
            </a:extLst>
          </p:cNvPr>
          <p:cNvPicPr>
            <a:picLocks noChangeAspect="1"/>
          </p:cNvPicPr>
          <p:nvPr/>
        </p:nvPicPr>
        <p:blipFill>
          <a:blip r:embed="rId2">
            <a:extLst>
              <a:ext uri="{28A0092B-C50C-407E-A947-70E740481C1C}">
                <a14:useLocalDpi xmlns:a14="http://schemas.microsoft.com/office/drawing/2010/main" val="0"/>
              </a:ext>
            </a:extLst>
          </a:blip>
          <a:srcRect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Foliennummernplatzhalter 1">
            <a:extLst>
              <a:ext uri="{FF2B5EF4-FFF2-40B4-BE49-F238E27FC236}">
                <a16:creationId xmlns:a16="http://schemas.microsoft.com/office/drawing/2014/main" id="{E03D3B4F-E20C-158D-18C4-B61C13D972D8}"/>
              </a:ext>
            </a:extLst>
          </p:cNvPr>
          <p:cNvSpPr>
            <a:spLocks noGrp="1"/>
          </p:cNvSpPr>
          <p:nvPr>
            <p:ph type="sldNum" sz="quarter" idx="12"/>
          </p:nvPr>
        </p:nvSpPr>
        <p:spPr>
          <a:xfrm>
            <a:off x="10439400" y="6356350"/>
            <a:ext cx="914400" cy="365125"/>
          </a:xfrm>
        </p:spPr>
        <p:txBody>
          <a:bodyPr>
            <a:normAutofit/>
          </a:bodyPr>
          <a:lstStyle/>
          <a:p>
            <a:pPr>
              <a:spcAft>
                <a:spcPts val="600"/>
              </a:spcAft>
            </a:pPr>
            <a:fld id="{8A04964B-2358-49AA-A402-433B1906F958}" type="slidenum">
              <a:rPr lang="de-DE">
                <a:solidFill>
                  <a:srgbClr val="FFFFFF"/>
                </a:solidFill>
              </a:rPr>
              <a:pPr>
                <a:spcAft>
                  <a:spcPts val="600"/>
                </a:spcAft>
              </a:pPr>
              <a:t>12</a:t>
            </a:fld>
            <a:endParaRPr lang="de-DE">
              <a:solidFill>
                <a:srgbClr val="FFFFFF"/>
              </a:solidFill>
            </a:endParaRPr>
          </a:p>
        </p:txBody>
      </p:sp>
    </p:spTree>
    <p:extLst>
      <p:ext uri="{BB962C8B-B14F-4D97-AF65-F5344CB8AC3E}">
        <p14:creationId xmlns:p14="http://schemas.microsoft.com/office/powerpoint/2010/main" val="2851525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0576329-D145-4CA0-B01D-E205A8C112D2}"/>
              </a:ext>
            </a:extLst>
          </p:cNvPr>
          <p:cNvSpPr>
            <a:spLocks noGrp="1"/>
          </p:cNvSpPr>
          <p:nvPr>
            <p:ph idx="1"/>
          </p:nvPr>
        </p:nvSpPr>
        <p:spPr>
          <a:xfrm>
            <a:off x="541176" y="1825625"/>
            <a:ext cx="10812624" cy="4351338"/>
          </a:xfrm>
        </p:spPr>
        <p:txBody>
          <a:bodyPr>
            <a:normAutofit fontScale="92500"/>
          </a:bodyPr>
          <a:lstStyle/>
          <a:p>
            <a:pPr lvl="0"/>
            <a:r>
              <a:rPr lang="de-DE" dirty="0"/>
              <a:t>2024 in Summe: 7 Turniere</a:t>
            </a:r>
          </a:p>
          <a:p>
            <a:pPr lvl="1"/>
            <a:r>
              <a:rPr lang="de-DE" sz="2000" dirty="0"/>
              <a:t>4x C-Turniere</a:t>
            </a:r>
          </a:p>
          <a:p>
            <a:pPr lvl="1"/>
            <a:r>
              <a:rPr lang="de-DE" sz="2000" dirty="0"/>
              <a:t>2x AQC-Turnier</a:t>
            </a:r>
          </a:p>
          <a:p>
            <a:pPr lvl="1"/>
            <a:r>
              <a:rPr lang="de-DE" sz="2000" dirty="0"/>
              <a:t>1x Landesmeisterschaft </a:t>
            </a:r>
          </a:p>
          <a:p>
            <a:pPr marL="457200" lvl="1" indent="0">
              <a:buNone/>
            </a:pPr>
            <a:endParaRPr lang="de-DE" sz="2000" dirty="0"/>
          </a:p>
          <a:p>
            <a:pPr lvl="0"/>
            <a:r>
              <a:rPr lang="de-DE" dirty="0"/>
              <a:t>5x Veranstalter: </a:t>
            </a:r>
          </a:p>
          <a:p>
            <a:pPr lvl="1"/>
            <a:endParaRPr lang="de-DE" sz="2200" dirty="0"/>
          </a:p>
          <a:p>
            <a:pPr lvl="1"/>
            <a:endParaRPr lang="de-DE" sz="2200" dirty="0"/>
          </a:p>
          <a:p>
            <a:pPr lvl="1"/>
            <a:endParaRPr lang="de-DE" sz="2200" dirty="0"/>
          </a:p>
          <a:p>
            <a:pPr marL="0" indent="0">
              <a:buNone/>
            </a:pPr>
            <a:endParaRPr lang="de-DE" dirty="0"/>
          </a:p>
          <a:p>
            <a:pPr marL="0" indent="0" algn="ctr">
              <a:buNone/>
            </a:pPr>
            <a:r>
              <a:rPr lang="de-DE" sz="3000" b="1" dirty="0">
                <a:ln w="0"/>
                <a:gradFill>
                  <a:gsLst>
                    <a:gs pos="0">
                      <a:schemeClr val="accent6">
                        <a:lumMod val="75000"/>
                      </a:schemeClr>
                    </a:gs>
                    <a:gs pos="50000">
                      <a:schemeClr val="accent6">
                        <a:lumMod val="75000"/>
                      </a:schemeClr>
                    </a:gs>
                    <a:gs pos="100000">
                      <a:schemeClr val="accent6"/>
                    </a:gs>
                  </a:gsLst>
                  <a:lin ang="5400000"/>
                </a:gradFill>
                <a:effectLst>
                  <a:reflection blurRad="6350" stA="53000" endA="300" endPos="35500" dir="5400000" sy="-90000" algn="bl" rotWithShape="0"/>
                </a:effectLst>
              </a:rPr>
              <a:t>Herzlichen Dank für die Durchführung und Organisation dieser Turniere!</a:t>
            </a:r>
          </a:p>
          <a:p>
            <a:pPr marL="0" indent="0">
              <a:buNone/>
            </a:pPr>
            <a:endParaRPr lang="de-DE" dirty="0"/>
          </a:p>
          <a:p>
            <a:endParaRPr lang="de-DE" dirty="0"/>
          </a:p>
        </p:txBody>
      </p:sp>
      <p:pic>
        <p:nvPicPr>
          <p:cNvPr id="7" name="Grafik 6">
            <a:extLst>
              <a:ext uri="{FF2B5EF4-FFF2-40B4-BE49-F238E27FC236}">
                <a16:creationId xmlns:a16="http://schemas.microsoft.com/office/drawing/2014/main" id="{EF2A8CBD-CE59-4FEE-AF1E-A7AB14DF88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428" y="4108981"/>
            <a:ext cx="1334847" cy="1315071"/>
          </a:xfrm>
          <a:prstGeom prst="rect">
            <a:avLst/>
          </a:prstGeom>
        </p:spPr>
      </p:pic>
      <p:pic>
        <p:nvPicPr>
          <p:cNvPr id="8" name="Grafik 7">
            <a:extLst>
              <a:ext uri="{FF2B5EF4-FFF2-40B4-BE49-F238E27FC236}">
                <a16:creationId xmlns:a16="http://schemas.microsoft.com/office/drawing/2014/main" id="{AE034ACA-E55F-43D9-A362-FC0B8529F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140" y="4280133"/>
            <a:ext cx="2847075" cy="1219051"/>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989" y="4085176"/>
            <a:ext cx="2439992" cy="1559995"/>
          </a:xfrm>
          <a:prstGeom prst="rect">
            <a:avLst/>
          </a:prstGeom>
        </p:spPr>
      </p:pic>
      <p:pic>
        <p:nvPicPr>
          <p:cNvPr id="4" name="Grafik 3"/>
          <p:cNvPicPr>
            <a:picLocks noChangeAspect="1"/>
          </p:cNvPicPr>
          <p:nvPr/>
        </p:nvPicPr>
        <p:blipFill rotWithShape="1">
          <a:blip r:embed="rId5" cstate="print">
            <a:extLst>
              <a:ext uri="{28A0092B-C50C-407E-A947-70E740481C1C}">
                <a14:useLocalDpi xmlns:a14="http://schemas.microsoft.com/office/drawing/2010/main" val="0"/>
              </a:ext>
            </a:extLst>
          </a:blip>
          <a:srcRect t="18936" b="19778"/>
          <a:stretch/>
        </p:blipFill>
        <p:spPr>
          <a:xfrm>
            <a:off x="7872035" y="4353886"/>
            <a:ext cx="1721119" cy="1057014"/>
          </a:xfrm>
          <a:prstGeom prst="rect">
            <a:avLst/>
          </a:prstGeom>
        </p:spPr>
      </p:pic>
      <p:pic>
        <p:nvPicPr>
          <p:cNvPr id="6" name="Grafik 5"/>
          <p:cNvPicPr>
            <a:picLocks noChangeAspect="1"/>
          </p:cNvPicPr>
          <p:nvPr/>
        </p:nvPicPr>
        <p:blipFill rotWithShape="1">
          <a:blip r:embed="rId6" cstate="print">
            <a:extLst>
              <a:ext uri="{28A0092B-C50C-407E-A947-70E740481C1C}">
                <a14:useLocalDpi xmlns:a14="http://schemas.microsoft.com/office/drawing/2010/main" val="0"/>
              </a:ext>
            </a:extLst>
          </a:blip>
          <a:srcRect l="16809" t="26300" r="16223" b="26361"/>
          <a:stretch/>
        </p:blipFill>
        <p:spPr>
          <a:xfrm>
            <a:off x="9904284" y="4421123"/>
            <a:ext cx="1446021" cy="864930"/>
          </a:xfrm>
          <a:prstGeom prst="rect">
            <a:avLst/>
          </a:prstGeom>
        </p:spPr>
      </p:pic>
      <p:sp>
        <p:nvSpPr>
          <p:cNvPr id="5" name="Titel 4"/>
          <p:cNvSpPr>
            <a:spLocks noGrp="1"/>
          </p:cNvSpPr>
          <p:nvPr>
            <p:ph type="title"/>
          </p:nvPr>
        </p:nvSpPr>
        <p:spPr/>
        <p:txBody>
          <a:bodyPr/>
          <a:lstStyle/>
          <a:p>
            <a:endParaRPr lang="de-DE"/>
          </a:p>
        </p:txBody>
      </p:sp>
      <p:sp>
        <p:nvSpPr>
          <p:cNvPr id="12" name="Titel 1">
            <a:extLst>
              <a:ext uri="{FF2B5EF4-FFF2-40B4-BE49-F238E27FC236}">
                <a16:creationId xmlns:a16="http://schemas.microsoft.com/office/drawing/2014/main" id="{CD9D0D42-D54A-40C2-8BFA-7D84DDA6DE3D}"/>
              </a:ext>
            </a:extLst>
          </p:cNvPr>
          <p:cNvSpPr txBox="1">
            <a:spLocks/>
          </p:cNvSpPr>
          <p:nvPr/>
        </p:nvSpPr>
        <p:spPr>
          <a:xfrm>
            <a:off x="838200" y="365124"/>
            <a:ext cx="10515600" cy="1325563"/>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de-DE" dirty="0"/>
              <a:t>6. Tätigkeitsbericht - Turnierwart</a:t>
            </a:r>
          </a:p>
        </p:txBody>
      </p:sp>
    </p:spTree>
    <p:extLst>
      <p:ext uri="{BB962C8B-B14F-4D97-AF65-F5344CB8AC3E}">
        <p14:creationId xmlns:p14="http://schemas.microsoft.com/office/powerpoint/2010/main" val="1931890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F05FC09-3303-43A5-BAE5-82EE59C320DA}"/>
              </a:ext>
            </a:extLst>
          </p:cNvPr>
          <p:cNvSpPr>
            <a:spLocks noGrp="1"/>
          </p:cNvSpPr>
          <p:nvPr>
            <p:ph idx="1"/>
          </p:nvPr>
        </p:nvSpPr>
        <p:spPr>
          <a:xfrm>
            <a:off x="838200" y="1396416"/>
            <a:ext cx="10515600" cy="4351338"/>
          </a:xfrm>
        </p:spPr>
        <p:txBody>
          <a:bodyPr/>
          <a:lstStyle/>
          <a:p>
            <a:pPr marL="0" indent="0">
              <a:buNone/>
            </a:pPr>
            <a:r>
              <a:rPr lang="de-DE" sz="2400" dirty="0"/>
              <a:t>Die Turniere in Zahlen:</a:t>
            </a:r>
          </a:p>
          <a:p>
            <a:pPr marL="0" indent="0">
              <a:buNone/>
            </a:pPr>
            <a:r>
              <a:rPr lang="de-DE" sz="2400" dirty="0"/>
              <a:t>In Summe hatten wir 7 Turnieren mit 841 (</a:t>
            </a:r>
            <a:r>
              <a:rPr lang="de-DE" sz="2400" dirty="0">
                <a:solidFill>
                  <a:schemeClr val="bg1">
                    <a:lumMod val="65000"/>
                  </a:schemeClr>
                </a:solidFill>
              </a:rPr>
              <a:t>2023: 953</a:t>
            </a:r>
            <a:r>
              <a:rPr lang="de-DE" sz="2400" dirty="0"/>
              <a:t>) Nennungen</a:t>
            </a:r>
          </a:p>
          <a:p>
            <a:pPr marL="0" indent="0">
              <a:buNone/>
            </a:pPr>
            <a:endParaRPr lang="de-DE" dirty="0"/>
          </a:p>
          <a:p>
            <a:endParaRPr lang="de-DE" dirty="0"/>
          </a:p>
        </p:txBody>
      </p:sp>
      <p:graphicFrame>
        <p:nvGraphicFramePr>
          <p:cNvPr id="5" name="Diagramm 4"/>
          <p:cNvGraphicFramePr>
            <a:graphicFrameLocks/>
          </p:cNvGraphicFramePr>
          <p:nvPr>
            <p:extLst/>
          </p:nvPr>
        </p:nvGraphicFramePr>
        <p:xfrm>
          <a:off x="1427584" y="2304661"/>
          <a:ext cx="8677469" cy="431074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endParaRPr lang="de-DE"/>
          </a:p>
        </p:txBody>
      </p:sp>
      <p:sp>
        <p:nvSpPr>
          <p:cNvPr id="6" name="Titel 1">
            <a:extLst>
              <a:ext uri="{FF2B5EF4-FFF2-40B4-BE49-F238E27FC236}">
                <a16:creationId xmlns:a16="http://schemas.microsoft.com/office/drawing/2014/main" id="{CD9D0D42-D54A-40C2-8BFA-7D84DDA6DE3D}"/>
              </a:ext>
            </a:extLst>
          </p:cNvPr>
          <p:cNvSpPr txBox="1">
            <a:spLocks/>
          </p:cNvSpPr>
          <p:nvPr/>
        </p:nvSpPr>
        <p:spPr>
          <a:xfrm>
            <a:off x="838200" y="365124"/>
            <a:ext cx="10515600" cy="1325563"/>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de-DE" dirty="0"/>
              <a:t>6. Tätigkeitsbericht - Turnierwart</a:t>
            </a:r>
          </a:p>
        </p:txBody>
      </p:sp>
    </p:spTree>
    <p:extLst>
      <p:ext uri="{BB962C8B-B14F-4D97-AF65-F5344CB8AC3E}">
        <p14:creationId xmlns:p14="http://schemas.microsoft.com/office/powerpoint/2010/main" val="1007718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B8BAF93-6D48-4466-A8A6-DCC3DF3F0F41}"/>
              </a:ext>
            </a:extLst>
          </p:cNvPr>
          <p:cNvSpPr>
            <a:spLocks noGrp="1"/>
          </p:cNvSpPr>
          <p:nvPr>
            <p:ph idx="1"/>
          </p:nvPr>
        </p:nvSpPr>
        <p:spPr>
          <a:xfrm>
            <a:off x="838200" y="1690687"/>
            <a:ext cx="10515600" cy="4981045"/>
          </a:xfrm>
        </p:spPr>
        <p:txBody>
          <a:bodyPr/>
          <a:lstStyle/>
          <a:p>
            <a:pPr marL="0" indent="0">
              <a:buNone/>
            </a:pPr>
            <a:br>
              <a:rPr lang="de-DE" sz="2400" dirty="0"/>
            </a:br>
            <a:r>
              <a:rPr lang="de-DE" sz="2400" dirty="0"/>
              <a:t>Die Nennungen teilten sich folgendermaßen auf die Leistungsklassen auf:</a:t>
            </a:r>
          </a:p>
          <a:p>
            <a:pPr marL="0" indent="0">
              <a:buNone/>
            </a:pPr>
            <a:endParaRPr lang="de-DE" dirty="0"/>
          </a:p>
        </p:txBody>
      </p:sp>
      <p:graphicFrame>
        <p:nvGraphicFramePr>
          <p:cNvPr id="5" name="Diagramm 4"/>
          <p:cNvGraphicFramePr>
            <a:graphicFrameLocks/>
          </p:cNvGraphicFramePr>
          <p:nvPr>
            <p:extLst/>
          </p:nvPr>
        </p:nvGraphicFramePr>
        <p:xfrm>
          <a:off x="838200" y="2283178"/>
          <a:ext cx="10515600" cy="457482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endParaRPr lang="de-DE"/>
          </a:p>
        </p:txBody>
      </p:sp>
      <p:sp>
        <p:nvSpPr>
          <p:cNvPr id="6" name="Titel 1">
            <a:extLst>
              <a:ext uri="{FF2B5EF4-FFF2-40B4-BE49-F238E27FC236}">
                <a16:creationId xmlns:a16="http://schemas.microsoft.com/office/drawing/2014/main" id="{CD9D0D42-D54A-40C2-8BFA-7D84DDA6DE3D}"/>
              </a:ext>
            </a:extLst>
          </p:cNvPr>
          <p:cNvSpPr txBox="1">
            <a:spLocks/>
          </p:cNvSpPr>
          <p:nvPr/>
        </p:nvSpPr>
        <p:spPr>
          <a:xfrm>
            <a:off x="838200" y="365124"/>
            <a:ext cx="10515600" cy="1325563"/>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de-DE" dirty="0"/>
              <a:t>6. Tätigkeitsbericht - Turnierwart</a:t>
            </a:r>
          </a:p>
        </p:txBody>
      </p:sp>
    </p:spTree>
    <p:extLst>
      <p:ext uri="{BB962C8B-B14F-4D97-AF65-F5344CB8AC3E}">
        <p14:creationId xmlns:p14="http://schemas.microsoft.com/office/powerpoint/2010/main" val="345005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B8BAF93-6D48-4466-A8A6-DCC3DF3F0F41}"/>
              </a:ext>
            </a:extLst>
          </p:cNvPr>
          <p:cNvSpPr>
            <a:spLocks noGrp="1"/>
          </p:cNvSpPr>
          <p:nvPr>
            <p:ph idx="1"/>
          </p:nvPr>
        </p:nvSpPr>
        <p:spPr>
          <a:xfrm>
            <a:off x="838200" y="1690687"/>
            <a:ext cx="9186817" cy="4981045"/>
          </a:xfrm>
        </p:spPr>
        <p:txBody>
          <a:bodyPr/>
          <a:lstStyle/>
          <a:p>
            <a:pPr marL="0" indent="0">
              <a:buNone/>
            </a:pPr>
            <a:br>
              <a:rPr lang="de-DE" sz="2400" dirty="0"/>
            </a:br>
            <a:endParaRPr lang="de-DE" dirty="0"/>
          </a:p>
        </p:txBody>
      </p:sp>
      <p:sp>
        <p:nvSpPr>
          <p:cNvPr id="2" name="Titel 1"/>
          <p:cNvSpPr>
            <a:spLocks noGrp="1"/>
          </p:cNvSpPr>
          <p:nvPr>
            <p:ph type="title"/>
          </p:nvPr>
        </p:nvSpPr>
        <p:spPr/>
        <p:txBody>
          <a:bodyPr/>
          <a:lstStyle/>
          <a:p>
            <a:endParaRPr lang="de-DE"/>
          </a:p>
        </p:txBody>
      </p:sp>
      <p:sp>
        <p:nvSpPr>
          <p:cNvPr id="6" name="Titel 1">
            <a:extLst>
              <a:ext uri="{FF2B5EF4-FFF2-40B4-BE49-F238E27FC236}">
                <a16:creationId xmlns:a16="http://schemas.microsoft.com/office/drawing/2014/main" id="{CD9D0D42-D54A-40C2-8BFA-7D84DDA6DE3D}"/>
              </a:ext>
            </a:extLst>
          </p:cNvPr>
          <p:cNvSpPr txBox="1">
            <a:spLocks/>
          </p:cNvSpPr>
          <p:nvPr/>
        </p:nvSpPr>
        <p:spPr>
          <a:xfrm>
            <a:off x="838200" y="365124"/>
            <a:ext cx="10515600" cy="1325563"/>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de-DE" dirty="0"/>
              <a:t>6. Tätigkeitsbericht - Turnierwart</a:t>
            </a:r>
          </a:p>
        </p:txBody>
      </p:sp>
      <p:cxnSp>
        <p:nvCxnSpPr>
          <p:cNvPr id="14" name="Gerader Verbinder 13"/>
          <p:cNvCxnSpPr/>
          <p:nvPr/>
        </p:nvCxnSpPr>
        <p:spPr>
          <a:xfrm flipH="1">
            <a:off x="6236077" y="2842663"/>
            <a:ext cx="24482" cy="3218716"/>
          </a:xfrm>
          <a:prstGeom prst="line">
            <a:avLst/>
          </a:prstGeom>
          <a:ln w="25400">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0" name="Gruppieren 19"/>
          <p:cNvGrpSpPr/>
          <p:nvPr/>
        </p:nvGrpSpPr>
        <p:grpSpPr>
          <a:xfrm>
            <a:off x="1522562" y="3965923"/>
            <a:ext cx="9422246" cy="2095457"/>
            <a:chOff x="-164865" y="2976294"/>
            <a:chExt cx="9404529" cy="2196381"/>
          </a:xfrm>
        </p:grpSpPr>
        <p:sp>
          <p:nvSpPr>
            <p:cNvPr id="11" name="Textfeld 10"/>
            <p:cNvSpPr txBox="1"/>
            <p:nvPr/>
          </p:nvSpPr>
          <p:spPr>
            <a:xfrm>
              <a:off x="1151355" y="4803343"/>
              <a:ext cx="1484317" cy="369332"/>
            </a:xfrm>
            <a:prstGeom prst="rect">
              <a:avLst/>
            </a:prstGeom>
            <a:noFill/>
          </p:spPr>
          <p:txBody>
            <a:bodyPr wrap="none" rtlCol="0">
              <a:spAutoFit/>
            </a:bodyPr>
            <a:lstStyle/>
            <a:p>
              <a:r>
                <a:rPr lang="de-DE" sz="1400" dirty="0"/>
                <a:t>Leistungsklasse</a:t>
              </a:r>
              <a:r>
                <a:rPr lang="de-DE" dirty="0"/>
                <a:t> </a:t>
              </a:r>
              <a:r>
                <a:rPr lang="de-DE" sz="1400" dirty="0"/>
                <a:t>B</a:t>
              </a:r>
            </a:p>
          </p:txBody>
        </p:sp>
        <p:sp>
          <p:nvSpPr>
            <p:cNvPr id="12" name="Textfeld 11"/>
            <p:cNvSpPr txBox="1"/>
            <p:nvPr/>
          </p:nvSpPr>
          <p:spPr>
            <a:xfrm>
              <a:off x="6232129" y="4864898"/>
              <a:ext cx="1450654" cy="307777"/>
            </a:xfrm>
            <a:prstGeom prst="rect">
              <a:avLst/>
            </a:prstGeom>
            <a:noFill/>
          </p:spPr>
          <p:txBody>
            <a:bodyPr wrap="none" rtlCol="0">
              <a:spAutoFit/>
            </a:bodyPr>
            <a:lstStyle/>
            <a:p>
              <a:r>
                <a:rPr lang="de-DE" sz="1400" dirty="0"/>
                <a:t>Leistungsklasse A</a:t>
              </a:r>
            </a:p>
          </p:txBody>
        </p:sp>
        <p:cxnSp>
          <p:nvCxnSpPr>
            <p:cNvPr id="17" name="Gerader Verbinder 16"/>
            <p:cNvCxnSpPr/>
            <p:nvPr/>
          </p:nvCxnSpPr>
          <p:spPr>
            <a:xfrm>
              <a:off x="-164865" y="2976294"/>
              <a:ext cx="94045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Textfeld 3"/>
          <p:cNvSpPr txBox="1"/>
          <p:nvPr/>
        </p:nvSpPr>
        <p:spPr>
          <a:xfrm>
            <a:off x="3486935" y="2035843"/>
            <a:ext cx="6711425" cy="461665"/>
          </a:xfrm>
          <a:prstGeom prst="rect">
            <a:avLst/>
          </a:prstGeom>
          <a:noFill/>
        </p:spPr>
        <p:txBody>
          <a:bodyPr wrap="square" rtlCol="0">
            <a:spAutoFit/>
          </a:bodyPr>
          <a:lstStyle/>
          <a:p>
            <a:r>
              <a:rPr lang="de-DE" sz="2400" dirty="0"/>
              <a:t>2023                                2024 = </a:t>
            </a:r>
            <a:r>
              <a:rPr lang="de-DE" sz="2400" b="1" dirty="0">
                <a:solidFill>
                  <a:srgbClr val="FF0000"/>
                </a:solidFill>
              </a:rPr>
              <a:t>- 112</a:t>
            </a:r>
            <a:r>
              <a:rPr lang="de-DE" sz="2400" dirty="0"/>
              <a:t> Nennungen </a:t>
            </a:r>
          </a:p>
        </p:txBody>
      </p:sp>
      <p:sp>
        <p:nvSpPr>
          <p:cNvPr id="5" name="Pfeil nach links und rechts 4"/>
          <p:cNvSpPr/>
          <p:nvPr/>
        </p:nvSpPr>
        <p:spPr>
          <a:xfrm>
            <a:off x="4328374" y="2037612"/>
            <a:ext cx="1853274" cy="491093"/>
          </a:xfrm>
          <a:prstGeom prst="left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Veränderung</a:t>
            </a:r>
          </a:p>
        </p:txBody>
      </p:sp>
      <p:graphicFrame>
        <p:nvGraphicFramePr>
          <p:cNvPr id="15" name="Diagramm 14"/>
          <p:cNvGraphicFramePr>
            <a:graphicFrameLocks/>
          </p:cNvGraphicFramePr>
          <p:nvPr>
            <p:extLst/>
          </p:nvPr>
        </p:nvGraphicFramePr>
        <p:xfrm>
          <a:off x="1203649" y="2636874"/>
          <a:ext cx="9899727" cy="376392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7681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2"/>
          <a:stretch>
            <a:fillRect/>
          </a:stretch>
        </p:blipFill>
        <p:spPr>
          <a:xfrm>
            <a:off x="3377498" y="1758949"/>
            <a:ext cx="7910166" cy="4879975"/>
          </a:xfrm>
          <a:prstGeom prst="rect">
            <a:avLst/>
          </a:prstGeom>
        </p:spPr>
      </p:pic>
      <p:sp>
        <p:nvSpPr>
          <p:cNvPr id="3" name="Inhaltsplatzhalter 2">
            <a:extLst>
              <a:ext uri="{FF2B5EF4-FFF2-40B4-BE49-F238E27FC236}">
                <a16:creationId xmlns:a16="http://schemas.microsoft.com/office/drawing/2014/main" id="{820F0283-92FF-43DF-A71B-DADE029F2EB2}"/>
              </a:ext>
            </a:extLst>
          </p:cNvPr>
          <p:cNvSpPr>
            <a:spLocks noGrp="1"/>
          </p:cNvSpPr>
          <p:nvPr>
            <p:ph idx="1"/>
          </p:nvPr>
        </p:nvSpPr>
        <p:spPr>
          <a:xfrm>
            <a:off x="838200" y="1825625"/>
            <a:ext cx="10515600" cy="4351338"/>
          </a:xfrm>
        </p:spPr>
        <p:txBody>
          <a:bodyPr>
            <a:normAutofit/>
          </a:bodyPr>
          <a:lstStyle/>
          <a:p>
            <a:r>
              <a:rPr lang="de-DE" sz="1800" dirty="0"/>
              <a:t>Anzahl der Starts</a:t>
            </a:r>
            <a:br>
              <a:rPr lang="de-DE" sz="1800" dirty="0"/>
            </a:br>
            <a:r>
              <a:rPr lang="de-DE" sz="1800" dirty="0"/>
              <a:t>pro Disziplin </a:t>
            </a:r>
            <a:br>
              <a:rPr lang="de-DE" sz="1800" dirty="0"/>
            </a:br>
            <a:r>
              <a:rPr lang="de-DE" sz="1800" dirty="0"/>
              <a:t>(Gesamt EWU)</a:t>
            </a:r>
          </a:p>
        </p:txBody>
      </p:sp>
      <p:sp>
        <p:nvSpPr>
          <p:cNvPr id="4" name="Titel 3"/>
          <p:cNvSpPr>
            <a:spLocks noGrp="1"/>
          </p:cNvSpPr>
          <p:nvPr>
            <p:ph type="title"/>
          </p:nvPr>
        </p:nvSpPr>
        <p:spPr/>
        <p:txBody>
          <a:bodyPr/>
          <a:lstStyle/>
          <a:p>
            <a:endParaRPr lang="de-DE"/>
          </a:p>
        </p:txBody>
      </p:sp>
      <p:sp>
        <p:nvSpPr>
          <p:cNvPr id="6" name="Titel 1">
            <a:extLst>
              <a:ext uri="{FF2B5EF4-FFF2-40B4-BE49-F238E27FC236}">
                <a16:creationId xmlns:a16="http://schemas.microsoft.com/office/drawing/2014/main" id="{CD9D0D42-D54A-40C2-8BFA-7D84DDA6DE3D}"/>
              </a:ext>
            </a:extLst>
          </p:cNvPr>
          <p:cNvSpPr txBox="1">
            <a:spLocks/>
          </p:cNvSpPr>
          <p:nvPr/>
        </p:nvSpPr>
        <p:spPr>
          <a:xfrm>
            <a:off x="838200" y="365125"/>
            <a:ext cx="10515600" cy="1325563"/>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de-DE" dirty="0"/>
              <a:t>6. Tätigkeitsbericht - Turnierwart</a:t>
            </a:r>
          </a:p>
        </p:txBody>
      </p:sp>
    </p:spTree>
    <p:extLst>
      <p:ext uri="{BB962C8B-B14F-4D97-AF65-F5344CB8AC3E}">
        <p14:creationId xmlns:p14="http://schemas.microsoft.com/office/powerpoint/2010/main" val="30987019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20F0283-92FF-43DF-A71B-DADE029F2EB2}"/>
              </a:ext>
            </a:extLst>
          </p:cNvPr>
          <p:cNvSpPr>
            <a:spLocks noGrp="1"/>
          </p:cNvSpPr>
          <p:nvPr>
            <p:ph idx="1"/>
          </p:nvPr>
        </p:nvSpPr>
        <p:spPr/>
        <p:txBody>
          <a:bodyPr>
            <a:normAutofit/>
          </a:bodyPr>
          <a:lstStyle/>
          <a:p>
            <a:r>
              <a:rPr lang="de-DE" sz="1800" dirty="0"/>
              <a:t>Anzahl der Starts</a:t>
            </a:r>
            <a:br>
              <a:rPr lang="de-DE" sz="1800" dirty="0"/>
            </a:br>
            <a:r>
              <a:rPr lang="de-DE" sz="1800" dirty="0"/>
              <a:t>pro LV</a:t>
            </a:r>
            <a:br>
              <a:rPr lang="de-DE" sz="1800" dirty="0"/>
            </a:br>
            <a:r>
              <a:rPr lang="de-DE" sz="1800" dirty="0"/>
              <a:t>(Gesamt EWU)</a:t>
            </a:r>
          </a:p>
        </p:txBody>
      </p:sp>
      <p:sp>
        <p:nvSpPr>
          <p:cNvPr id="5" name="Titel 4"/>
          <p:cNvSpPr>
            <a:spLocks noGrp="1"/>
          </p:cNvSpPr>
          <p:nvPr>
            <p:ph type="title"/>
          </p:nvPr>
        </p:nvSpPr>
        <p:spPr/>
        <p:txBody>
          <a:bodyPr/>
          <a:lstStyle/>
          <a:p>
            <a:endParaRPr lang="de-DE"/>
          </a:p>
        </p:txBody>
      </p:sp>
      <p:sp>
        <p:nvSpPr>
          <p:cNvPr id="7" name="Titel 1">
            <a:extLst>
              <a:ext uri="{FF2B5EF4-FFF2-40B4-BE49-F238E27FC236}">
                <a16:creationId xmlns:a16="http://schemas.microsoft.com/office/drawing/2014/main" id="{CD9D0D42-D54A-40C2-8BFA-7D84DDA6DE3D}"/>
              </a:ext>
            </a:extLst>
          </p:cNvPr>
          <p:cNvSpPr txBox="1">
            <a:spLocks/>
          </p:cNvSpPr>
          <p:nvPr/>
        </p:nvSpPr>
        <p:spPr>
          <a:xfrm>
            <a:off x="838200" y="365125"/>
            <a:ext cx="10515600" cy="1325563"/>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de-DE" dirty="0"/>
              <a:t>6. Tätigkeitsbericht - Turnierwart</a:t>
            </a:r>
          </a:p>
        </p:txBody>
      </p:sp>
      <p:pic>
        <p:nvPicPr>
          <p:cNvPr id="8" name="Grafik 7"/>
          <p:cNvPicPr>
            <a:picLocks noChangeAspect="1"/>
          </p:cNvPicPr>
          <p:nvPr/>
        </p:nvPicPr>
        <p:blipFill>
          <a:blip r:embed="rId2"/>
          <a:stretch>
            <a:fillRect/>
          </a:stretch>
        </p:blipFill>
        <p:spPr>
          <a:xfrm rot="16200000">
            <a:off x="4902243" y="11208"/>
            <a:ext cx="4371453" cy="8229930"/>
          </a:xfrm>
          <a:prstGeom prst="rect">
            <a:avLst/>
          </a:prstGeom>
        </p:spPr>
      </p:pic>
      <p:sp>
        <p:nvSpPr>
          <p:cNvPr id="6" name="Pfeil nach rechts 5"/>
          <p:cNvSpPr/>
          <p:nvPr/>
        </p:nvSpPr>
        <p:spPr>
          <a:xfrm rot="5400000">
            <a:off x="6255921" y="2732966"/>
            <a:ext cx="1102895" cy="2887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84309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20F0283-92FF-43DF-A71B-DADE029F2EB2}"/>
              </a:ext>
            </a:extLst>
          </p:cNvPr>
          <p:cNvSpPr>
            <a:spLocks noGrp="1"/>
          </p:cNvSpPr>
          <p:nvPr>
            <p:ph idx="1"/>
          </p:nvPr>
        </p:nvSpPr>
        <p:spPr/>
        <p:txBody>
          <a:bodyPr>
            <a:normAutofit/>
          </a:bodyPr>
          <a:lstStyle/>
          <a:p>
            <a:r>
              <a:rPr lang="de-DE" sz="1800" dirty="0"/>
              <a:t>Anzahl der Turniere</a:t>
            </a:r>
            <a:br>
              <a:rPr lang="de-DE" sz="1800" dirty="0"/>
            </a:br>
            <a:r>
              <a:rPr lang="de-DE" sz="1800" dirty="0"/>
              <a:t>pro Landesverband</a:t>
            </a:r>
            <a:br>
              <a:rPr lang="de-DE" sz="1800" dirty="0"/>
            </a:br>
            <a:r>
              <a:rPr lang="de-DE" sz="1800" dirty="0"/>
              <a:t>(Gesamt EWU)</a:t>
            </a:r>
          </a:p>
        </p:txBody>
      </p:sp>
      <p:sp>
        <p:nvSpPr>
          <p:cNvPr id="2" name="Titel 1"/>
          <p:cNvSpPr>
            <a:spLocks noGrp="1"/>
          </p:cNvSpPr>
          <p:nvPr>
            <p:ph type="title"/>
          </p:nvPr>
        </p:nvSpPr>
        <p:spPr/>
        <p:txBody>
          <a:bodyPr/>
          <a:lstStyle/>
          <a:p>
            <a:endParaRPr lang="de-DE"/>
          </a:p>
        </p:txBody>
      </p:sp>
      <p:sp>
        <p:nvSpPr>
          <p:cNvPr id="7" name="Titel 1">
            <a:extLst>
              <a:ext uri="{FF2B5EF4-FFF2-40B4-BE49-F238E27FC236}">
                <a16:creationId xmlns:a16="http://schemas.microsoft.com/office/drawing/2014/main" id="{CD9D0D42-D54A-40C2-8BFA-7D84DDA6DE3D}"/>
              </a:ext>
            </a:extLst>
          </p:cNvPr>
          <p:cNvSpPr txBox="1">
            <a:spLocks/>
          </p:cNvSpPr>
          <p:nvPr/>
        </p:nvSpPr>
        <p:spPr>
          <a:xfrm>
            <a:off x="838200" y="365125"/>
            <a:ext cx="10515600" cy="1325563"/>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de-DE" dirty="0"/>
              <a:t>6. Tätigkeitsbericht - Turnierwart</a:t>
            </a:r>
          </a:p>
        </p:txBody>
      </p:sp>
      <p:pic>
        <p:nvPicPr>
          <p:cNvPr id="8" name="Grafik 7"/>
          <p:cNvPicPr>
            <a:picLocks noChangeAspect="1"/>
          </p:cNvPicPr>
          <p:nvPr/>
        </p:nvPicPr>
        <p:blipFill>
          <a:blip r:embed="rId2"/>
          <a:stretch>
            <a:fillRect/>
          </a:stretch>
        </p:blipFill>
        <p:spPr>
          <a:xfrm>
            <a:off x="3266802" y="1825625"/>
            <a:ext cx="2752998" cy="4881536"/>
          </a:xfrm>
          <a:prstGeom prst="rect">
            <a:avLst/>
          </a:prstGeom>
        </p:spPr>
      </p:pic>
      <p:sp>
        <p:nvSpPr>
          <p:cNvPr id="6" name="Pfeil nach rechts 5"/>
          <p:cNvSpPr/>
          <p:nvPr/>
        </p:nvSpPr>
        <p:spPr>
          <a:xfrm rot="10800000">
            <a:off x="5143500" y="4399839"/>
            <a:ext cx="1102895" cy="28875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p:cNvPicPr>
            <a:picLocks noChangeAspect="1"/>
          </p:cNvPicPr>
          <p:nvPr/>
        </p:nvPicPr>
        <p:blipFill>
          <a:blip r:embed="rId3"/>
          <a:stretch>
            <a:fillRect/>
          </a:stretch>
        </p:blipFill>
        <p:spPr>
          <a:xfrm>
            <a:off x="7829237" y="1720331"/>
            <a:ext cx="3163037" cy="4986830"/>
          </a:xfrm>
          <a:prstGeom prst="rect">
            <a:avLst/>
          </a:prstGeom>
        </p:spPr>
      </p:pic>
      <p:sp>
        <p:nvSpPr>
          <p:cNvPr id="10" name="Textfeld 9"/>
          <p:cNvSpPr txBox="1"/>
          <p:nvPr/>
        </p:nvSpPr>
        <p:spPr>
          <a:xfrm>
            <a:off x="8705800" y="2053267"/>
            <a:ext cx="967957" cy="307777"/>
          </a:xfrm>
          <a:prstGeom prst="rect">
            <a:avLst/>
          </a:prstGeom>
          <a:noFill/>
        </p:spPr>
        <p:txBody>
          <a:bodyPr wrap="none" rtlCol="0">
            <a:spAutoFit/>
          </a:bodyPr>
          <a:lstStyle/>
          <a:p>
            <a:r>
              <a:rPr lang="de-DE" sz="1400" b="1" dirty="0"/>
              <a:t>November</a:t>
            </a:r>
          </a:p>
        </p:txBody>
      </p:sp>
      <p:sp>
        <p:nvSpPr>
          <p:cNvPr id="11" name="Textfeld 10"/>
          <p:cNvSpPr txBox="1"/>
          <p:nvPr/>
        </p:nvSpPr>
        <p:spPr>
          <a:xfrm>
            <a:off x="8839076" y="2588686"/>
            <a:ext cx="799193" cy="307777"/>
          </a:xfrm>
          <a:prstGeom prst="rect">
            <a:avLst/>
          </a:prstGeom>
          <a:noFill/>
        </p:spPr>
        <p:txBody>
          <a:bodyPr wrap="none" rtlCol="0">
            <a:spAutoFit/>
          </a:bodyPr>
          <a:lstStyle/>
          <a:p>
            <a:r>
              <a:rPr lang="de-DE" sz="1400" b="1" dirty="0"/>
              <a:t>Oktober</a:t>
            </a:r>
          </a:p>
        </p:txBody>
      </p:sp>
      <p:sp>
        <p:nvSpPr>
          <p:cNvPr id="12" name="Textfeld 11"/>
          <p:cNvSpPr txBox="1"/>
          <p:nvPr/>
        </p:nvSpPr>
        <p:spPr>
          <a:xfrm>
            <a:off x="8861003" y="3028875"/>
            <a:ext cx="1000915" cy="307777"/>
          </a:xfrm>
          <a:prstGeom prst="rect">
            <a:avLst/>
          </a:prstGeom>
          <a:noFill/>
        </p:spPr>
        <p:txBody>
          <a:bodyPr wrap="none" rtlCol="0">
            <a:spAutoFit/>
          </a:bodyPr>
          <a:lstStyle/>
          <a:p>
            <a:r>
              <a:rPr lang="de-DE" sz="1400" b="1" dirty="0"/>
              <a:t>September</a:t>
            </a:r>
          </a:p>
        </p:txBody>
      </p:sp>
      <p:sp>
        <p:nvSpPr>
          <p:cNvPr id="13" name="Textfeld 12"/>
          <p:cNvSpPr txBox="1"/>
          <p:nvPr/>
        </p:nvSpPr>
        <p:spPr>
          <a:xfrm>
            <a:off x="8535019" y="3505362"/>
            <a:ext cx="703654" cy="307777"/>
          </a:xfrm>
          <a:prstGeom prst="rect">
            <a:avLst/>
          </a:prstGeom>
          <a:noFill/>
        </p:spPr>
        <p:txBody>
          <a:bodyPr wrap="none" rtlCol="0">
            <a:spAutoFit/>
          </a:bodyPr>
          <a:lstStyle/>
          <a:p>
            <a:r>
              <a:rPr lang="de-DE" sz="1400" b="1" dirty="0"/>
              <a:t>August</a:t>
            </a:r>
          </a:p>
        </p:txBody>
      </p:sp>
      <p:sp>
        <p:nvSpPr>
          <p:cNvPr id="14" name="Textfeld 13"/>
          <p:cNvSpPr txBox="1"/>
          <p:nvPr/>
        </p:nvSpPr>
        <p:spPr>
          <a:xfrm>
            <a:off x="8646040" y="4001294"/>
            <a:ext cx="429926" cy="307777"/>
          </a:xfrm>
          <a:prstGeom prst="rect">
            <a:avLst/>
          </a:prstGeom>
          <a:noFill/>
        </p:spPr>
        <p:txBody>
          <a:bodyPr wrap="none" rtlCol="0">
            <a:spAutoFit/>
          </a:bodyPr>
          <a:lstStyle/>
          <a:p>
            <a:r>
              <a:rPr lang="de-DE" sz="1400" b="1" dirty="0"/>
              <a:t>Juli</a:t>
            </a:r>
          </a:p>
        </p:txBody>
      </p:sp>
      <p:sp>
        <p:nvSpPr>
          <p:cNvPr id="15" name="Textfeld 14"/>
          <p:cNvSpPr txBox="1"/>
          <p:nvPr/>
        </p:nvSpPr>
        <p:spPr>
          <a:xfrm>
            <a:off x="8646235" y="4534709"/>
            <a:ext cx="481222" cy="307777"/>
          </a:xfrm>
          <a:prstGeom prst="rect">
            <a:avLst/>
          </a:prstGeom>
          <a:noFill/>
        </p:spPr>
        <p:txBody>
          <a:bodyPr wrap="none" rtlCol="0">
            <a:spAutoFit/>
          </a:bodyPr>
          <a:lstStyle/>
          <a:p>
            <a:r>
              <a:rPr lang="de-DE" sz="1400" b="1" dirty="0"/>
              <a:t>Juni</a:t>
            </a:r>
          </a:p>
        </p:txBody>
      </p:sp>
      <p:sp>
        <p:nvSpPr>
          <p:cNvPr id="16" name="Textfeld 15"/>
          <p:cNvSpPr txBox="1"/>
          <p:nvPr/>
        </p:nvSpPr>
        <p:spPr>
          <a:xfrm>
            <a:off x="8680504" y="4978563"/>
            <a:ext cx="474810" cy="307777"/>
          </a:xfrm>
          <a:prstGeom prst="rect">
            <a:avLst/>
          </a:prstGeom>
          <a:noFill/>
        </p:spPr>
        <p:txBody>
          <a:bodyPr wrap="none" rtlCol="0">
            <a:spAutoFit/>
          </a:bodyPr>
          <a:lstStyle/>
          <a:p>
            <a:r>
              <a:rPr lang="de-DE" sz="1400" b="1" dirty="0"/>
              <a:t>Mai</a:t>
            </a:r>
          </a:p>
        </p:txBody>
      </p:sp>
      <p:sp>
        <p:nvSpPr>
          <p:cNvPr id="17" name="Textfeld 16"/>
          <p:cNvSpPr txBox="1"/>
          <p:nvPr/>
        </p:nvSpPr>
        <p:spPr>
          <a:xfrm>
            <a:off x="8646040" y="5492875"/>
            <a:ext cx="543739" cy="307777"/>
          </a:xfrm>
          <a:prstGeom prst="rect">
            <a:avLst/>
          </a:prstGeom>
          <a:noFill/>
        </p:spPr>
        <p:txBody>
          <a:bodyPr wrap="none" rtlCol="0">
            <a:spAutoFit/>
          </a:bodyPr>
          <a:lstStyle/>
          <a:p>
            <a:r>
              <a:rPr lang="de-DE" sz="1400" b="1" dirty="0"/>
              <a:t>April</a:t>
            </a:r>
          </a:p>
        </p:txBody>
      </p:sp>
      <p:sp>
        <p:nvSpPr>
          <p:cNvPr id="18" name="Textfeld 17"/>
          <p:cNvSpPr txBox="1"/>
          <p:nvPr/>
        </p:nvSpPr>
        <p:spPr>
          <a:xfrm>
            <a:off x="8648700" y="6023074"/>
            <a:ext cx="566181" cy="307777"/>
          </a:xfrm>
          <a:prstGeom prst="rect">
            <a:avLst/>
          </a:prstGeom>
          <a:noFill/>
        </p:spPr>
        <p:txBody>
          <a:bodyPr wrap="none" rtlCol="0">
            <a:spAutoFit/>
          </a:bodyPr>
          <a:lstStyle/>
          <a:p>
            <a:r>
              <a:rPr lang="de-DE" sz="1400" b="1" dirty="0"/>
              <a:t>März</a:t>
            </a:r>
          </a:p>
        </p:txBody>
      </p:sp>
    </p:spTree>
    <p:extLst>
      <p:ext uri="{BB962C8B-B14F-4D97-AF65-F5344CB8AC3E}">
        <p14:creationId xmlns:p14="http://schemas.microsoft.com/office/powerpoint/2010/main" val="228849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CC5603-3BE1-4F00-B22D-6E763BA0062B}"/>
              </a:ext>
            </a:extLst>
          </p:cNvPr>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a:r>
              <a:rPr lang="de-DE" b="1" dirty="0"/>
              <a:t>Tagesordnung</a:t>
            </a:r>
          </a:p>
        </p:txBody>
      </p:sp>
      <p:sp>
        <p:nvSpPr>
          <p:cNvPr id="3" name="Inhaltsplatzhalter 2">
            <a:extLst>
              <a:ext uri="{FF2B5EF4-FFF2-40B4-BE49-F238E27FC236}">
                <a16:creationId xmlns:a16="http://schemas.microsoft.com/office/drawing/2014/main" id="{C9BE1D9E-9B9B-4B8E-96C8-F16432F45B0B}"/>
              </a:ext>
            </a:extLst>
          </p:cNvPr>
          <p:cNvSpPr>
            <a:spLocks noGrp="1"/>
          </p:cNvSpPr>
          <p:nvPr>
            <p:ph idx="1"/>
          </p:nvPr>
        </p:nvSpPr>
        <p:spPr/>
        <p:txBody>
          <a:bodyPr>
            <a:normAutofit/>
          </a:bodyPr>
          <a:lstStyle/>
          <a:p>
            <a:endParaRPr lang="de-DE" b="1" dirty="0"/>
          </a:p>
          <a:p>
            <a:r>
              <a:rPr lang="de-DE" b="1" dirty="0"/>
              <a:t>1. Begrüßung</a:t>
            </a:r>
          </a:p>
          <a:p>
            <a:endParaRPr lang="de-DE" b="1" dirty="0"/>
          </a:p>
          <a:p>
            <a:r>
              <a:rPr lang="de-DE" b="1" dirty="0"/>
              <a:t>2. Feststellung der fristgerechten Einladung und Beschlussfähigkeit</a:t>
            </a:r>
          </a:p>
          <a:p>
            <a:endParaRPr lang="de-DE" b="1" dirty="0"/>
          </a:p>
        </p:txBody>
      </p:sp>
    </p:spTree>
    <p:extLst>
      <p:ext uri="{BB962C8B-B14F-4D97-AF65-F5344CB8AC3E}">
        <p14:creationId xmlns:p14="http://schemas.microsoft.com/office/powerpoint/2010/main" val="41170197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7A7703E-7BD4-43E5-80F2-CA42238A5B90}"/>
              </a:ext>
            </a:extLst>
          </p:cNvPr>
          <p:cNvSpPr>
            <a:spLocks noGrp="1"/>
          </p:cNvSpPr>
          <p:nvPr>
            <p:ph idx="1"/>
          </p:nvPr>
        </p:nvSpPr>
        <p:spPr/>
        <p:txBody>
          <a:bodyPr>
            <a:normAutofit fontScale="92500" lnSpcReduction="20000"/>
          </a:bodyPr>
          <a:lstStyle/>
          <a:p>
            <a:endParaRPr lang="de-DE" dirty="0"/>
          </a:p>
          <a:p>
            <a:pPr marL="0" indent="0">
              <a:buNone/>
            </a:pPr>
            <a:r>
              <a:rPr lang="de-DE" sz="2600" dirty="0"/>
              <a:t>Interessenbekundung</a:t>
            </a:r>
          </a:p>
          <a:p>
            <a:pPr marL="0" indent="0">
              <a:buNone/>
            </a:pPr>
            <a:r>
              <a:rPr lang="de-DE" sz="2600" dirty="0"/>
              <a:t>- zahlreiche Bewerbungen</a:t>
            </a:r>
          </a:p>
          <a:p>
            <a:pPr marL="0" indent="0">
              <a:buNone/>
            </a:pPr>
            <a:endParaRPr lang="de-DE" sz="2600" dirty="0"/>
          </a:p>
          <a:p>
            <a:pPr marL="0" indent="0">
              <a:buNone/>
            </a:pPr>
            <a:r>
              <a:rPr lang="de-DE" sz="2600" dirty="0"/>
              <a:t>Kadersichtungslehrgang:  </a:t>
            </a:r>
          </a:p>
          <a:p>
            <a:pPr marL="0" indent="0">
              <a:buNone/>
            </a:pPr>
            <a:r>
              <a:rPr lang="de-DE" sz="2600" dirty="0"/>
              <a:t>- im Juni mit Carmen Voigtland</a:t>
            </a:r>
          </a:p>
          <a:p>
            <a:pPr marL="0" indent="0">
              <a:buNone/>
            </a:pPr>
            <a:r>
              <a:rPr lang="de-DE" sz="2600" dirty="0"/>
              <a:t>- freie Plätze für Perspektivjugendliche</a:t>
            </a:r>
          </a:p>
          <a:p>
            <a:pPr marL="0" indent="0">
              <a:buNone/>
            </a:pPr>
            <a:r>
              <a:rPr lang="de-DE" sz="2600" dirty="0"/>
              <a:t>- lehrreicher und vielseitiger Unterricht</a:t>
            </a:r>
          </a:p>
          <a:p>
            <a:pPr marL="0" indent="0">
              <a:buNone/>
            </a:pPr>
            <a:endParaRPr lang="de-DE" sz="2600" dirty="0"/>
          </a:p>
          <a:p>
            <a:pPr marL="0" indent="0">
              <a:buNone/>
            </a:pPr>
            <a:r>
              <a:rPr lang="de-DE" sz="2600" dirty="0"/>
              <a:t>Wir danken der </a:t>
            </a:r>
            <a:r>
              <a:rPr lang="de-DE" sz="2600" dirty="0" err="1"/>
              <a:t>Horsecompany</a:t>
            </a:r>
            <a:r>
              <a:rPr lang="de-DE" sz="2600" dirty="0"/>
              <a:t> in Birkholz für das zur Verfügung stellen der Anlage und der Ferienwohnung.</a:t>
            </a:r>
          </a:p>
          <a:p>
            <a:endParaRPr lang="de-DE" dirty="0"/>
          </a:p>
        </p:txBody>
      </p:sp>
      <p:sp>
        <p:nvSpPr>
          <p:cNvPr id="4" name="Titel 1">
            <a:extLst>
              <a:ext uri="{FF2B5EF4-FFF2-40B4-BE49-F238E27FC236}">
                <a16:creationId xmlns:a16="http://schemas.microsoft.com/office/drawing/2014/main" id="{F05F5CBE-91C4-476A-A602-8D481EAADAA7}"/>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6. Tätigkeitsbericht - Kader</a:t>
            </a:r>
          </a:p>
        </p:txBody>
      </p:sp>
      <p:pic>
        <p:nvPicPr>
          <p:cNvPr id="5" name="Grafik 4">
            <a:extLst>
              <a:ext uri="{FF2B5EF4-FFF2-40B4-BE49-F238E27FC236}">
                <a16:creationId xmlns:a16="http://schemas.microsoft.com/office/drawing/2014/main" id="{974A83C0-548C-4E22-8992-45D22D3645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1390" y="2217385"/>
            <a:ext cx="5292410" cy="2723730"/>
          </a:xfrm>
          <a:prstGeom prst="rect">
            <a:avLst/>
          </a:prstGeom>
        </p:spPr>
      </p:pic>
    </p:spTree>
    <p:extLst>
      <p:ext uri="{BB962C8B-B14F-4D97-AF65-F5344CB8AC3E}">
        <p14:creationId xmlns:p14="http://schemas.microsoft.com/office/powerpoint/2010/main" val="6216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50CDAE1-A12F-4230-9BF8-DB8CBC76F725}"/>
              </a:ext>
            </a:extLst>
          </p:cNvPr>
          <p:cNvSpPr>
            <a:spLocks noGrp="1"/>
          </p:cNvSpPr>
          <p:nvPr>
            <p:ph idx="1"/>
          </p:nvPr>
        </p:nvSpPr>
        <p:spPr/>
        <p:txBody>
          <a:bodyPr>
            <a:normAutofit fontScale="77500" lnSpcReduction="20000"/>
          </a:bodyPr>
          <a:lstStyle/>
          <a:p>
            <a:pPr marL="0" indent="0">
              <a:buNone/>
            </a:pPr>
            <a:r>
              <a:rPr lang="de-DE" sz="3400" dirty="0"/>
              <a:t>Kadertraining:  </a:t>
            </a:r>
          </a:p>
          <a:p>
            <a:pPr marL="0" indent="0">
              <a:buNone/>
            </a:pPr>
            <a:r>
              <a:rPr lang="de-DE" sz="3400" dirty="0"/>
              <a:t>- mit Constanze Boldt</a:t>
            </a:r>
          </a:p>
          <a:p>
            <a:pPr>
              <a:buFontTx/>
              <a:buChar char="-"/>
            </a:pPr>
            <a:r>
              <a:rPr lang="de-DE" sz="3400" dirty="0"/>
              <a:t>freie Plätze für LK3 Award </a:t>
            </a:r>
          </a:p>
          <a:p>
            <a:pPr marL="0" indent="0">
              <a:buNone/>
            </a:pPr>
            <a:r>
              <a:rPr lang="de-DE" sz="3400" dirty="0"/>
              <a:t>   Gewinner</a:t>
            </a:r>
          </a:p>
          <a:p>
            <a:pPr>
              <a:buFontTx/>
              <a:buChar char="-"/>
            </a:pPr>
            <a:r>
              <a:rPr lang="de-DE" sz="3400" dirty="0"/>
              <a:t>Optimale Vorbereitung mit </a:t>
            </a:r>
          </a:p>
          <a:p>
            <a:pPr marL="0" indent="0">
              <a:buNone/>
            </a:pPr>
            <a:r>
              <a:rPr lang="de-DE" sz="3400" dirty="0"/>
              <a:t>    </a:t>
            </a:r>
            <a:r>
              <a:rPr lang="de-DE" sz="3400" dirty="0" err="1"/>
              <a:t>Patterntraining</a:t>
            </a:r>
            <a:endParaRPr lang="de-DE" sz="3400" dirty="0"/>
          </a:p>
          <a:p>
            <a:pPr>
              <a:buFontTx/>
              <a:buChar char="-"/>
            </a:pPr>
            <a:endParaRPr lang="de-DE" sz="3400" dirty="0"/>
          </a:p>
          <a:p>
            <a:pPr>
              <a:buFontTx/>
              <a:buChar char="-"/>
            </a:pPr>
            <a:endParaRPr lang="de-DE" sz="3400" dirty="0"/>
          </a:p>
          <a:p>
            <a:pPr marL="0" indent="0">
              <a:buNone/>
            </a:pPr>
            <a:endParaRPr lang="de-DE" sz="3400" dirty="0"/>
          </a:p>
          <a:p>
            <a:pPr marL="0" indent="0">
              <a:buNone/>
            </a:pPr>
            <a:r>
              <a:rPr lang="de-DE" sz="3400" dirty="0"/>
              <a:t>Wir danken der </a:t>
            </a:r>
            <a:r>
              <a:rPr lang="de-DE" sz="3400" dirty="0" err="1"/>
              <a:t>Horsecompany</a:t>
            </a:r>
            <a:r>
              <a:rPr lang="de-DE" sz="3400" dirty="0"/>
              <a:t> in Birkholz für das zur Verfügung stellen der Anlage und der Ferienwohnung</a:t>
            </a:r>
            <a:r>
              <a:rPr lang="de-DE" dirty="0"/>
              <a:t>.</a:t>
            </a:r>
          </a:p>
          <a:p>
            <a:pPr marL="0" indent="0">
              <a:buNone/>
            </a:pPr>
            <a:endParaRPr lang="de-DE" dirty="0"/>
          </a:p>
          <a:p>
            <a:pPr marL="0" indent="0">
              <a:buNone/>
            </a:pPr>
            <a:endParaRPr lang="de-DE" dirty="0"/>
          </a:p>
        </p:txBody>
      </p:sp>
      <p:sp>
        <p:nvSpPr>
          <p:cNvPr id="4" name="Titel 1">
            <a:extLst>
              <a:ext uri="{FF2B5EF4-FFF2-40B4-BE49-F238E27FC236}">
                <a16:creationId xmlns:a16="http://schemas.microsoft.com/office/drawing/2014/main" id="{00B9CEE2-2F82-4CDD-9878-DA97EFDAB55E}"/>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6. Tätigkeitsbericht - Kader</a:t>
            </a:r>
          </a:p>
        </p:txBody>
      </p:sp>
      <p:pic>
        <p:nvPicPr>
          <p:cNvPr id="5" name="Grafik 4">
            <a:extLst>
              <a:ext uri="{FF2B5EF4-FFF2-40B4-BE49-F238E27FC236}">
                <a16:creationId xmlns:a16="http://schemas.microsoft.com/office/drawing/2014/main" id="{49BDFCB5-BECB-4257-BAC7-24BD413EFA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916" y="1811805"/>
            <a:ext cx="4583884" cy="3437913"/>
          </a:xfrm>
          <a:prstGeom prst="rect">
            <a:avLst/>
          </a:prstGeom>
        </p:spPr>
      </p:pic>
    </p:spTree>
    <p:extLst>
      <p:ext uri="{BB962C8B-B14F-4D97-AF65-F5344CB8AC3E}">
        <p14:creationId xmlns:p14="http://schemas.microsoft.com/office/powerpoint/2010/main" val="1353715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924EC87-7398-4DBE-9241-B226DDA35C8E}"/>
              </a:ext>
            </a:extLst>
          </p:cNvPr>
          <p:cNvSpPr>
            <a:spLocks noGrp="1"/>
          </p:cNvSpPr>
          <p:nvPr>
            <p:ph idx="1"/>
          </p:nvPr>
        </p:nvSpPr>
        <p:spPr/>
        <p:txBody>
          <a:bodyPr/>
          <a:lstStyle/>
          <a:p>
            <a:pPr marL="0" indent="0">
              <a:buNone/>
            </a:pPr>
            <a:r>
              <a:rPr lang="de-DE" b="1" dirty="0"/>
              <a:t>GERMAN OPEN 2024	</a:t>
            </a:r>
          </a:p>
          <a:p>
            <a:pPr marL="0" indent="0">
              <a:buNone/>
            </a:pPr>
            <a:endParaRPr lang="de-DE" dirty="0"/>
          </a:p>
          <a:p>
            <a:pPr marL="0" indent="0">
              <a:buNone/>
            </a:pPr>
            <a:r>
              <a:rPr lang="de-DE" dirty="0"/>
              <a:t>Gemischter Kader aus Jugendlichen </a:t>
            </a:r>
          </a:p>
          <a:p>
            <a:pPr marL="0" indent="0">
              <a:buNone/>
            </a:pPr>
            <a:r>
              <a:rPr lang="de-DE" dirty="0"/>
              <a:t>und Erwachsenen</a:t>
            </a:r>
          </a:p>
          <a:p>
            <a:pPr marL="0" indent="0">
              <a:buNone/>
            </a:pPr>
            <a:endParaRPr lang="de-DE" dirty="0"/>
          </a:p>
          <a:p>
            <a:pPr marL="0" indent="0">
              <a:buNone/>
            </a:pPr>
            <a:r>
              <a:rPr lang="de-DE" sz="3600" b="1" u="sng" dirty="0"/>
              <a:t>5. Platz</a:t>
            </a:r>
          </a:p>
          <a:p>
            <a:pPr marL="0" indent="0">
              <a:buNone/>
            </a:pPr>
            <a:endParaRPr lang="de-DE" sz="3600" b="1" u="sng" dirty="0"/>
          </a:p>
          <a:p>
            <a:pPr marL="0" indent="0">
              <a:buNone/>
            </a:pPr>
            <a:r>
              <a:rPr lang="de-DE" sz="2400" b="1" dirty="0"/>
              <a:t>Danke an das gesamte Team!</a:t>
            </a:r>
          </a:p>
        </p:txBody>
      </p:sp>
      <p:sp>
        <p:nvSpPr>
          <p:cNvPr id="4" name="Titel 1">
            <a:extLst>
              <a:ext uri="{FF2B5EF4-FFF2-40B4-BE49-F238E27FC236}">
                <a16:creationId xmlns:a16="http://schemas.microsoft.com/office/drawing/2014/main" id="{1A84C717-A250-421E-9C27-BE561C6A93B2}"/>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6. Tätigkeitsbericht - Kader</a:t>
            </a:r>
          </a:p>
        </p:txBody>
      </p:sp>
      <p:pic>
        <p:nvPicPr>
          <p:cNvPr id="6" name="Grafik 5">
            <a:extLst>
              <a:ext uri="{FF2B5EF4-FFF2-40B4-BE49-F238E27FC236}">
                <a16:creationId xmlns:a16="http://schemas.microsoft.com/office/drawing/2014/main" id="{6B8D8AC8-8D1E-4481-9591-03F4D78691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2832" y="2160029"/>
            <a:ext cx="4890968" cy="4016934"/>
          </a:xfrm>
          <a:prstGeom prst="rect">
            <a:avLst/>
          </a:prstGeom>
        </p:spPr>
      </p:pic>
    </p:spTree>
    <p:extLst>
      <p:ext uri="{BB962C8B-B14F-4D97-AF65-F5344CB8AC3E}">
        <p14:creationId xmlns:p14="http://schemas.microsoft.com/office/powerpoint/2010/main" val="2977432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082010-572C-4BD7-A9B8-0131D363433F}"/>
              </a:ext>
            </a:extLst>
          </p:cNvPr>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6. Tätigkeitsbericht – 3. Vorsitzende (Kasse)</a:t>
            </a:r>
          </a:p>
        </p:txBody>
      </p:sp>
      <p:sp>
        <p:nvSpPr>
          <p:cNvPr id="5" name="Inhaltsplatzhalter 2">
            <a:extLst>
              <a:ext uri="{FF2B5EF4-FFF2-40B4-BE49-F238E27FC236}">
                <a16:creationId xmlns:a16="http://schemas.microsoft.com/office/drawing/2014/main" id="{0C1E5F0C-039E-45D9-839E-9E5A3C96B494}"/>
              </a:ext>
            </a:extLst>
          </p:cNvPr>
          <p:cNvSpPr>
            <a:spLocks noGrp="1"/>
          </p:cNvSpPr>
          <p:nvPr>
            <p:ph idx="1"/>
          </p:nvPr>
        </p:nvSpPr>
        <p:spPr>
          <a:xfrm>
            <a:off x="838200" y="1825625"/>
            <a:ext cx="10515600" cy="4351338"/>
          </a:xfrm>
        </p:spPr>
        <p:txBody>
          <a:bodyPr>
            <a:normAutofit lnSpcReduction="10000"/>
          </a:bodyPr>
          <a:lstStyle/>
          <a:p>
            <a:endParaRPr lang="de-DE" dirty="0"/>
          </a:p>
          <a:p>
            <a:r>
              <a:rPr lang="de-DE" sz="3200" b="1" dirty="0"/>
              <a:t>Anfangsbestand 01.01.2024		31.396,56 €		</a:t>
            </a:r>
          </a:p>
          <a:p>
            <a:endParaRPr lang="de-DE" sz="3200" b="1" dirty="0"/>
          </a:p>
          <a:p>
            <a:r>
              <a:rPr lang="de-DE" sz="3200" b="1" dirty="0"/>
              <a:t>Einnahmen					27.052,50 €</a:t>
            </a:r>
          </a:p>
          <a:p>
            <a:endParaRPr lang="de-DE" sz="3200" b="1" dirty="0"/>
          </a:p>
          <a:p>
            <a:r>
              <a:rPr lang="de-DE" sz="3200" b="1" dirty="0"/>
              <a:t>Ausgaben					26.504,48 €</a:t>
            </a:r>
          </a:p>
          <a:p>
            <a:endParaRPr lang="de-DE" sz="3200" b="1" dirty="0"/>
          </a:p>
          <a:p>
            <a:r>
              <a:rPr lang="de-DE" sz="3200" b="1" dirty="0"/>
              <a:t>Endbestand 31.12.2024			31.944,58 €</a:t>
            </a:r>
          </a:p>
        </p:txBody>
      </p:sp>
    </p:spTree>
    <p:extLst>
      <p:ext uri="{BB962C8B-B14F-4D97-AF65-F5344CB8AC3E}">
        <p14:creationId xmlns:p14="http://schemas.microsoft.com/office/powerpoint/2010/main" val="3470799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BC94DD5-85E8-46D6-A9E1-3B5F4789594F}"/>
              </a:ext>
            </a:extLst>
          </p:cNvPr>
          <p:cNvSpPr>
            <a:spLocks noGrp="1"/>
          </p:cNvSpPr>
          <p:nvPr>
            <p:ph idx="1"/>
          </p:nvPr>
        </p:nvSpPr>
        <p:spPr/>
        <p:txBody>
          <a:bodyPr>
            <a:normAutofit fontScale="92500" lnSpcReduction="10000"/>
          </a:bodyPr>
          <a:lstStyle/>
          <a:p>
            <a:pPr marL="0" indent="0">
              <a:buNone/>
            </a:pPr>
            <a:r>
              <a:rPr lang="de-DE" sz="4000" dirty="0"/>
              <a:t>Einnahmen</a:t>
            </a:r>
          </a:p>
          <a:p>
            <a:endParaRPr lang="de-DE" sz="3000" dirty="0"/>
          </a:p>
          <a:p>
            <a:pPr lvl="1"/>
            <a:r>
              <a:rPr lang="de-DE" sz="4000" dirty="0"/>
              <a:t>Mitgliedsbeiträge			15.597,50 €</a:t>
            </a:r>
          </a:p>
          <a:p>
            <a:pPr lvl="1"/>
            <a:r>
              <a:rPr lang="de-DE" sz="4000" dirty="0"/>
              <a:t>Zuschuss </a:t>
            </a:r>
            <a:r>
              <a:rPr lang="de-DE" sz="4000" dirty="0" err="1"/>
              <a:t>BundesEWU</a:t>
            </a:r>
            <a:r>
              <a:rPr lang="de-DE" sz="4000" dirty="0"/>
              <a:t>		  4.000,00 €</a:t>
            </a:r>
          </a:p>
          <a:p>
            <a:pPr lvl="1"/>
            <a:r>
              <a:rPr lang="de-DE" sz="4000" dirty="0"/>
              <a:t>Sponsoring/Spenden		  3.000,00 €</a:t>
            </a:r>
          </a:p>
          <a:p>
            <a:pPr lvl="1"/>
            <a:r>
              <a:rPr lang="de-DE" sz="4000" dirty="0"/>
              <a:t>Zuschuss Jugendarbeit		     500,00 €</a:t>
            </a:r>
          </a:p>
          <a:p>
            <a:pPr lvl="1"/>
            <a:r>
              <a:rPr lang="de-DE" sz="4000" dirty="0" err="1"/>
              <a:t>Teilnahmegeb</a:t>
            </a:r>
            <a:r>
              <a:rPr lang="de-DE" sz="4000" dirty="0"/>
              <a:t>. Breitensport	  2.735,00 € </a:t>
            </a:r>
            <a:r>
              <a:rPr lang="de-DE" dirty="0"/>
              <a:t>(für 2025)</a:t>
            </a:r>
            <a:endParaRPr lang="de-DE" sz="4000" dirty="0"/>
          </a:p>
          <a:p>
            <a:pPr lvl="1"/>
            <a:r>
              <a:rPr lang="de-DE" sz="4000" dirty="0" err="1"/>
              <a:t>Teilnahmegeb</a:t>
            </a:r>
            <a:r>
              <a:rPr lang="de-DE" sz="4000" dirty="0"/>
              <a:t>. J-Camp		  1.220,00 €</a:t>
            </a:r>
          </a:p>
          <a:p>
            <a:pPr lvl="1"/>
            <a:endParaRPr lang="de-DE" sz="4000" dirty="0"/>
          </a:p>
          <a:p>
            <a:pPr lvl="1"/>
            <a:endParaRPr lang="de-DE" dirty="0"/>
          </a:p>
        </p:txBody>
      </p:sp>
      <p:sp>
        <p:nvSpPr>
          <p:cNvPr id="4" name="Titel 1">
            <a:extLst>
              <a:ext uri="{FF2B5EF4-FFF2-40B4-BE49-F238E27FC236}">
                <a16:creationId xmlns:a16="http://schemas.microsoft.com/office/drawing/2014/main" id="{F958690E-7713-488D-966A-A7A93E5CB94A}"/>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6. Tätigkeitsbericht – 3. Vorsitzende (Kasse)</a:t>
            </a:r>
          </a:p>
        </p:txBody>
      </p:sp>
    </p:spTree>
    <p:extLst>
      <p:ext uri="{BB962C8B-B14F-4D97-AF65-F5344CB8AC3E}">
        <p14:creationId xmlns:p14="http://schemas.microsoft.com/office/powerpoint/2010/main" val="19276047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812BDC4-35E7-4844-B479-01CA3DE29651}"/>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6. Tätigkeitsbericht – 3. Vorsitzende (Kasse)</a:t>
            </a:r>
          </a:p>
        </p:txBody>
      </p:sp>
      <p:sp>
        <p:nvSpPr>
          <p:cNvPr id="5" name="Inhaltsplatzhalter 2">
            <a:extLst>
              <a:ext uri="{FF2B5EF4-FFF2-40B4-BE49-F238E27FC236}">
                <a16:creationId xmlns:a16="http://schemas.microsoft.com/office/drawing/2014/main" id="{535A6FA7-DA57-4F2A-AA9D-837214F85AC6}"/>
              </a:ext>
            </a:extLst>
          </p:cNvPr>
          <p:cNvSpPr>
            <a:spLocks noGrp="1"/>
          </p:cNvSpPr>
          <p:nvPr>
            <p:ph idx="1"/>
          </p:nvPr>
        </p:nvSpPr>
        <p:spPr>
          <a:xfrm>
            <a:off x="838200" y="1825625"/>
            <a:ext cx="10515600" cy="4351338"/>
          </a:xfrm>
        </p:spPr>
        <p:txBody>
          <a:bodyPr>
            <a:normAutofit/>
          </a:bodyPr>
          <a:lstStyle/>
          <a:p>
            <a:pPr marL="0" indent="0">
              <a:buNone/>
            </a:pPr>
            <a:r>
              <a:rPr lang="de-DE" sz="4000" dirty="0"/>
              <a:t>Ausgaben</a:t>
            </a:r>
          </a:p>
          <a:p>
            <a:endParaRPr lang="de-DE" sz="4000" dirty="0"/>
          </a:p>
          <a:p>
            <a:pPr lvl="1"/>
            <a:r>
              <a:rPr lang="de-DE" sz="4000" dirty="0"/>
              <a:t>Landessportbund			500,00 €</a:t>
            </a:r>
          </a:p>
          <a:p>
            <a:pPr lvl="1"/>
            <a:r>
              <a:rPr lang="de-DE" sz="4000" dirty="0"/>
              <a:t>Homepage				381,54 €</a:t>
            </a:r>
          </a:p>
          <a:p>
            <a:pPr lvl="1"/>
            <a:r>
              <a:rPr lang="de-DE" sz="4000" dirty="0"/>
              <a:t>Büro/Porto				165,87 €</a:t>
            </a:r>
          </a:p>
          <a:p>
            <a:pPr lvl="1"/>
            <a:r>
              <a:rPr lang="de-DE" sz="4000" dirty="0"/>
              <a:t>Versicherung				    0,00 €</a:t>
            </a:r>
          </a:p>
          <a:p>
            <a:pPr lvl="1"/>
            <a:endParaRPr lang="de-DE" sz="4000" dirty="0"/>
          </a:p>
          <a:p>
            <a:pPr lvl="1"/>
            <a:endParaRPr lang="de-DE" dirty="0"/>
          </a:p>
        </p:txBody>
      </p:sp>
    </p:spTree>
    <p:extLst>
      <p:ext uri="{BB962C8B-B14F-4D97-AF65-F5344CB8AC3E}">
        <p14:creationId xmlns:p14="http://schemas.microsoft.com/office/powerpoint/2010/main" val="3420906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9367F6D-7E91-47E0-925F-A3C184D770EE}"/>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6. Tätigkeitsbericht – 3. Vorsitzende (Kasse)</a:t>
            </a:r>
          </a:p>
        </p:txBody>
      </p:sp>
      <p:sp>
        <p:nvSpPr>
          <p:cNvPr id="5" name="Inhaltsplatzhalter 2">
            <a:extLst>
              <a:ext uri="{FF2B5EF4-FFF2-40B4-BE49-F238E27FC236}">
                <a16:creationId xmlns:a16="http://schemas.microsoft.com/office/drawing/2014/main" id="{A02BA1E1-E9D9-4BB0-BDDB-A4B2EC00164B}"/>
              </a:ext>
            </a:extLst>
          </p:cNvPr>
          <p:cNvSpPr>
            <a:spLocks noGrp="1"/>
          </p:cNvSpPr>
          <p:nvPr>
            <p:ph idx="1"/>
          </p:nvPr>
        </p:nvSpPr>
        <p:spPr>
          <a:xfrm>
            <a:off x="838200" y="1825625"/>
            <a:ext cx="10515600" cy="4351338"/>
          </a:xfrm>
        </p:spPr>
        <p:txBody>
          <a:bodyPr>
            <a:normAutofit lnSpcReduction="10000"/>
          </a:bodyPr>
          <a:lstStyle/>
          <a:p>
            <a:pPr marL="0" indent="0">
              <a:buNone/>
            </a:pPr>
            <a:r>
              <a:rPr lang="de-DE" sz="4000" dirty="0"/>
              <a:t>Ausgaben</a:t>
            </a:r>
          </a:p>
          <a:p>
            <a:endParaRPr lang="de-DE" sz="4000" dirty="0"/>
          </a:p>
          <a:p>
            <a:pPr lvl="1"/>
            <a:r>
              <a:rPr lang="de-DE" sz="4000" dirty="0"/>
              <a:t>Landesmeisterschaft		6.435,13 €</a:t>
            </a:r>
          </a:p>
          <a:p>
            <a:pPr lvl="1"/>
            <a:r>
              <a:rPr lang="de-DE" sz="4000" dirty="0"/>
              <a:t>German Open				1.245,32 €</a:t>
            </a:r>
          </a:p>
          <a:p>
            <a:pPr lvl="1"/>
            <a:r>
              <a:rPr lang="de-DE" sz="4000" dirty="0"/>
              <a:t>Jugendarbeit				4.426,71 €</a:t>
            </a:r>
          </a:p>
          <a:p>
            <a:pPr lvl="1"/>
            <a:r>
              <a:rPr lang="de-DE" sz="4000" dirty="0"/>
              <a:t>Kader					2.918,55 €</a:t>
            </a:r>
          </a:p>
          <a:p>
            <a:pPr lvl="1"/>
            <a:r>
              <a:rPr lang="de-DE" sz="4000" dirty="0"/>
              <a:t>Kurszuschüsse				2.497,50 €</a:t>
            </a:r>
          </a:p>
          <a:p>
            <a:pPr marL="457200" lvl="1" indent="0">
              <a:buNone/>
            </a:pPr>
            <a:endParaRPr lang="de-DE" sz="4000" dirty="0"/>
          </a:p>
          <a:p>
            <a:pPr lvl="1"/>
            <a:endParaRPr lang="de-DE" dirty="0"/>
          </a:p>
        </p:txBody>
      </p:sp>
    </p:spTree>
    <p:extLst>
      <p:ext uri="{BB962C8B-B14F-4D97-AF65-F5344CB8AC3E}">
        <p14:creationId xmlns:p14="http://schemas.microsoft.com/office/powerpoint/2010/main" val="2638915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0C1905A-09AF-4B00-B898-892F4C4E00A1}"/>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6. Tätigkeitsbericht – 3. Vorsitzende (Kasse)</a:t>
            </a:r>
          </a:p>
        </p:txBody>
      </p:sp>
      <p:sp>
        <p:nvSpPr>
          <p:cNvPr id="5" name="Inhaltsplatzhalter 2">
            <a:extLst>
              <a:ext uri="{FF2B5EF4-FFF2-40B4-BE49-F238E27FC236}">
                <a16:creationId xmlns:a16="http://schemas.microsoft.com/office/drawing/2014/main" id="{C811B9DE-86F2-4C39-A205-784B9FD5919C}"/>
              </a:ext>
            </a:extLst>
          </p:cNvPr>
          <p:cNvSpPr>
            <a:spLocks noGrp="1"/>
          </p:cNvSpPr>
          <p:nvPr>
            <p:ph idx="1"/>
          </p:nvPr>
        </p:nvSpPr>
        <p:spPr>
          <a:xfrm>
            <a:off x="838200" y="1825625"/>
            <a:ext cx="10515600" cy="4351338"/>
          </a:xfrm>
        </p:spPr>
        <p:txBody>
          <a:bodyPr>
            <a:normAutofit lnSpcReduction="10000"/>
          </a:bodyPr>
          <a:lstStyle/>
          <a:p>
            <a:pPr marL="0" indent="0">
              <a:buNone/>
            </a:pPr>
            <a:r>
              <a:rPr lang="de-DE" sz="4000" dirty="0"/>
              <a:t>Ausgaben</a:t>
            </a:r>
          </a:p>
          <a:p>
            <a:endParaRPr lang="de-DE" sz="4000" dirty="0"/>
          </a:p>
          <a:p>
            <a:pPr lvl="1"/>
            <a:r>
              <a:rPr lang="de-DE" sz="4000" dirty="0"/>
              <a:t>Jacken/Westen			2.432,37 €</a:t>
            </a:r>
          </a:p>
          <a:p>
            <a:pPr lvl="1"/>
            <a:r>
              <a:rPr lang="de-DE" sz="4000" dirty="0"/>
              <a:t>Reisekosten				1.848,54 €</a:t>
            </a:r>
          </a:p>
          <a:p>
            <a:pPr lvl="1"/>
            <a:r>
              <a:rPr lang="de-DE" sz="4000" dirty="0"/>
              <a:t>Kontoführung				   181,45 €</a:t>
            </a:r>
          </a:p>
          <a:p>
            <a:pPr lvl="1"/>
            <a:r>
              <a:rPr lang="de-DE" sz="4000" dirty="0"/>
              <a:t>Gebühren Notar/AG		   129,03 €</a:t>
            </a:r>
          </a:p>
          <a:p>
            <a:pPr lvl="1"/>
            <a:r>
              <a:rPr lang="de-DE" sz="4000" dirty="0"/>
              <a:t>Sonstiges					   348,98 €</a:t>
            </a:r>
          </a:p>
          <a:p>
            <a:pPr lvl="1"/>
            <a:endParaRPr lang="de-DE" sz="4000" dirty="0"/>
          </a:p>
          <a:p>
            <a:pPr lvl="1"/>
            <a:endParaRPr lang="de-DE" dirty="0"/>
          </a:p>
        </p:txBody>
      </p:sp>
    </p:spTree>
    <p:extLst>
      <p:ext uri="{BB962C8B-B14F-4D97-AF65-F5344CB8AC3E}">
        <p14:creationId xmlns:p14="http://schemas.microsoft.com/office/powerpoint/2010/main" val="1998054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36ACD02-57DC-4BB6-A8FD-0C0C94EB7D47}"/>
              </a:ext>
            </a:extLst>
          </p:cNvPr>
          <p:cNvSpPr>
            <a:spLocks noGrp="1"/>
          </p:cNvSpPr>
          <p:nvPr>
            <p:ph idx="1"/>
          </p:nvPr>
        </p:nvSpPr>
        <p:spPr/>
        <p:txBody>
          <a:bodyPr>
            <a:normAutofit lnSpcReduction="10000"/>
          </a:bodyPr>
          <a:lstStyle/>
          <a:p>
            <a:pPr marL="0" indent="0">
              <a:buNone/>
            </a:pPr>
            <a:r>
              <a:rPr lang="de-DE" sz="4000" dirty="0"/>
              <a:t>Ausgaben</a:t>
            </a:r>
          </a:p>
          <a:p>
            <a:endParaRPr lang="de-DE" sz="4000" dirty="0"/>
          </a:p>
          <a:p>
            <a:pPr lvl="1"/>
            <a:r>
              <a:rPr lang="de-DE" sz="4000" dirty="0"/>
              <a:t>Trophy					   870,49 €</a:t>
            </a:r>
          </a:p>
          <a:p>
            <a:pPr lvl="1"/>
            <a:r>
              <a:rPr lang="de-DE" sz="4000" dirty="0"/>
              <a:t>Turnierzuschüsse			1.400,00 €</a:t>
            </a:r>
          </a:p>
          <a:p>
            <a:pPr lvl="1"/>
            <a:r>
              <a:rPr lang="de-DE" sz="4000" dirty="0"/>
              <a:t>Zuschuss E-Camp			   500,00 €</a:t>
            </a:r>
          </a:p>
          <a:p>
            <a:pPr lvl="1"/>
            <a:r>
              <a:rPr lang="de-DE" sz="4000" dirty="0"/>
              <a:t>Merchandising			     70,00 €</a:t>
            </a:r>
          </a:p>
          <a:p>
            <a:pPr lvl="1"/>
            <a:r>
              <a:rPr lang="de-DE" sz="4000" dirty="0"/>
              <a:t>Ehrungen usw.			   153,00 €</a:t>
            </a:r>
          </a:p>
          <a:p>
            <a:pPr marL="0" indent="0">
              <a:buNone/>
            </a:pPr>
            <a:endParaRPr lang="de-DE" dirty="0"/>
          </a:p>
        </p:txBody>
      </p:sp>
      <p:sp>
        <p:nvSpPr>
          <p:cNvPr id="4" name="Titel 1">
            <a:extLst>
              <a:ext uri="{FF2B5EF4-FFF2-40B4-BE49-F238E27FC236}">
                <a16:creationId xmlns:a16="http://schemas.microsoft.com/office/drawing/2014/main" id="{368913A2-1447-48C7-9326-5E7474078D99}"/>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6. Tätigkeitsbericht – 3. Vorsitzende (Kasse)</a:t>
            </a:r>
          </a:p>
        </p:txBody>
      </p:sp>
    </p:spTree>
    <p:extLst>
      <p:ext uri="{BB962C8B-B14F-4D97-AF65-F5344CB8AC3E}">
        <p14:creationId xmlns:p14="http://schemas.microsoft.com/office/powerpoint/2010/main" val="25323566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7DC4A4F-1EB0-405A-86C4-268B9FD6B719}"/>
              </a:ext>
            </a:extLst>
          </p:cNvPr>
          <p:cNvSpPr>
            <a:spLocks noGrp="1"/>
          </p:cNvSpPr>
          <p:nvPr>
            <p:ph idx="1"/>
          </p:nvPr>
        </p:nvSpPr>
        <p:spPr/>
        <p:txBody>
          <a:bodyPr>
            <a:normAutofit fontScale="92500" lnSpcReduction="10000"/>
          </a:bodyPr>
          <a:lstStyle/>
          <a:p>
            <a:endParaRPr lang="de-DE" dirty="0"/>
          </a:p>
          <a:p>
            <a:endParaRPr lang="de-DE" dirty="0"/>
          </a:p>
          <a:p>
            <a:r>
              <a:rPr lang="de-DE" sz="4000" dirty="0"/>
              <a:t>Bericht zur Kassenprüfung vom 14.02.2025 der Kassenprüferinnen Stefani Berend und Cornelia Berthold</a:t>
            </a:r>
          </a:p>
          <a:p>
            <a:endParaRPr lang="de-DE" dirty="0"/>
          </a:p>
          <a:p>
            <a:pPr marL="0" indent="0">
              <a:buNone/>
            </a:pPr>
            <a:endParaRPr lang="de-DE" dirty="0"/>
          </a:p>
          <a:p>
            <a:endParaRPr lang="de-DE" dirty="0"/>
          </a:p>
          <a:p>
            <a:r>
              <a:rPr lang="de-DE" dirty="0"/>
              <a:t>Entlastung des Vorstandes</a:t>
            </a:r>
          </a:p>
          <a:p>
            <a:endParaRPr lang="de-DE" dirty="0"/>
          </a:p>
        </p:txBody>
      </p:sp>
      <p:sp>
        <p:nvSpPr>
          <p:cNvPr id="4" name="Titel 1">
            <a:extLst>
              <a:ext uri="{FF2B5EF4-FFF2-40B4-BE49-F238E27FC236}">
                <a16:creationId xmlns:a16="http://schemas.microsoft.com/office/drawing/2014/main" id="{5F80CA45-3163-4F07-9967-C1D796DD6896}"/>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7. Bericht der Kassenprüferinnen</a:t>
            </a:r>
          </a:p>
        </p:txBody>
      </p:sp>
    </p:spTree>
    <p:extLst>
      <p:ext uri="{BB962C8B-B14F-4D97-AF65-F5344CB8AC3E}">
        <p14:creationId xmlns:p14="http://schemas.microsoft.com/office/powerpoint/2010/main" val="25625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D762212-5485-4800-AC02-EEF86F8A62A2}"/>
              </a:ext>
            </a:extLst>
          </p:cNvPr>
          <p:cNvSpPr>
            <a:spLocks noGrp="1"/>
          </p:cNvSpPr>
          <p:nvPr>
            <p:ph idx="1"/>
          </p:nvPr>
        </p:nvSpPr>
        <p:spPr/>
        <p:txBody>
          <a:bodyPr/>
          <a:lstStyle/>
          <a:p>
            <a:r>
              <a:rPr lang="de-DE" dirty="0"/>
              <a:t>Wahlen erfolgen durch Handzeichen, auf Antrag von einem Drittel der anwesenden Mitglieder durch Stimmzettel (geheim).</a:t>
            </a:r>
            <a:endParaRPr lang="de-DE" b="1" dirty="0"/>
          </a:p>
          <a:p>
            <a:endParaRPr lang="de-DE" b="1" dirty="0"/>
          </a:p>
          <a:p>
            <a:pPr marL="0" indent="0">
              <a:buNone/>
            </a:pPr>
            <a:endParaRPr lang="de-DE" b="1" dirty="0"/>
          </a:p>
          <a:p>
            <a:r>
              <a:rPr lang="de-DE" b="1" dirty="0"/>
              <a:t>3. Wahl der Protokollführerin/des Protokollführers</a:t>
            </a:r>
          </a:p>
          <a:p>
            <a:endParaRPr lang="de-DE" b="1" dirty="0"/>
          </a:p>
          <a:p>
            <a:r>
              <a:rPr lang="de-DE" b="1" dirty="0"/>
              <a:t>4. Wahl der Wahlleiterin/des Wahlleiters</a:t>
            </a:r>
          </a:p>
          <a:p>
            <a:pPr marL="0" indent="0">
              <a:buNone/>
            </a:pPr>
            <a:endParaRPr lang="de-DE" dirty="0"/>
          </a:p>
          <a:p>
            <a:pPr marL="0" indent="0">
              <a:buNone/>
            </a:pPr>
            <a:endParaRPr lang="de-DE" dirty="0"/>
          </a:p>
        </p:txBody>
      </p:sp>
      <p:sp>
        <p:nvSpPr>
          <p:cNvPr id="4" name="Titel 1">
            <a:extLst>
              <a:ext uri="{FF2B5EF4-FFF2-40B4-BE49-F238E27FC236}">
                <a16:creationId xmlns:a16="http://schemas.microsoft.com/office/drawing/2014/main" id="{3296FD72-48C3-4F94-B7AC-4DEDDA10388B}"/>
              </a:ext>
            </a:extLst>
          </p:cNvPr>
          <p:cNvSpPr>
            <a:spLocks noGrp="1"/>
          </p:cNvSpPr>
          <p:nvPr>
            <p:ph type="title"/>
          </p:nvPr>
        </p:nvSpPr>
        <p:spPr>
          <a:xfrm>
            <a:off x="838200" y="365125"/>
            <a:ext cx="10515600" cy="1325563"/>
          </a:xfrm>
        </p:spPr>
        <p:style>
          <a:lnRef idx="3">
            <a:schemeClr val="lt1"/>
          </a:lnRef>
          <a:fillRef idx="1">
            <a:schemeClr val="accent6"/>
          </a:fillRef>
          <a:effectRef idx="1">
            <a:schemeClr val="accent6"/>
          </a:effectRef>
          <a:fontRef idx="minor">
            <a:schemeClr val="lt1"/>
          </a:fontRef>
        </p:style>
        <p:txBody>
          <a:bodyPr/>
          <a:lstStyle/>
          <a:p>
            <a:pPr algn="ctr"/>
            <a:r>
              <a:rPr lang="de-DE" b="1" dirty="0"/>
              <a:t>Tagesordnung</a:t>
            </a:r>
          </a:p>
        </p:txBody>
      </p:sp>
    </p:spTree>
    <p:extLst>
      <p:ext uri="{BB962C8B-B14F-4D97-AF65-F5344CB8AC3E}">
        <p14:creationId xmlns:p14="http://schemas.microsoft.com/office/powerpoint/2010/main" val="3032041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F4406E7-AFA0-439A-8FD0-D10D850D4438}"/>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8. Finanzplan 2025</a:t>
            </a:r>
          </a:p>
        </p:txBody>
      </p:sp>
      <p:sp>
        <p:nvSpPr>
          <p:cNvPr id="4" name="Inhaltsplatzhalter 2">
            <a:extLst>
              <a:ext uri="{FF2B5EF4-FFF2-40B4-BE49-F238E27FC236}">
                <a16:creationId xmlns:a16="http://schemas.microsoft.com/office/drawing/2014/main" id="{96F2820A-5480-4080-9536-DFCAD1B5CBA4}"/>
              </a:ext>
            </a:extLst>
          </p:cNvPr>
          <p:cNvSpPr>
            <a:spLocks noGrp="1"/>
          </p:cNvSpPr>
          <p:nvPr>
            <p:ph idx="1"/>
          </p:nvPr>
        </p:nvSpPr>
        <p:spPr>
          <a:xfrm>
            <a:off x="838200" y="1825625"/>
            <a:ext cx="10515600" cy="4351338"/>
          </a:xfrm>
        </p:spPr>
        <p:txBody>
          <a:bodyPr>
            <a:normAutofit/>
          </a:bodyPr>
          <a:lstStyle/>
          <a:p>
            <a:pPr marL="0" indent="0">
              <a:buNone/>
            </a:pPr>
            <a:r>
              <a:rPr lang="de-DE" sz="4000" dirty="0"/>
              <a:t>Einnahmen</a:t>
            </a:r>
          </a:p>
          <a:p>
            <a:endParaRPr lang="de-DE" sz="3000" dirty="0"/>
          </a:p>
          <a:p>
            <a:pPr lvl="1"/>
            <a:r>
              <a:rPr lang="de-DE" sz="4000" dirty="0"/>
              <a:t>Mitgliedsbeiträge			15.500,00 €</a:t>
            </a:r>
          </a:p>
          <a:p>
            <a:pPr lvl="1"/>
            <a:r>
              <a:rPr lang="de-DE" sz="4000" dirty="0"/>
              <a:t>Zuschuss Bundes EWU		  4.000,00 €</a:t>
            </a:r>
          </a:p>
          <a:p>
            <a:pPr lvl="1"/>
            <a:r>
              <a:rPr lang="de-DE" sz="4000" dirty="0"/>
              <a:t>Sponsoring/Spenden		  2.500,00 €</a:t>
            </a:r>
          </a:p>
          <a:p>
            <a:pPr marL="457200" lvl="1" indent="0">
              <a:buNone/>
            </a:pPr>
            <a:endParaRPr lang="de-DE" sz="4000" dirty="0"/>
          </a:p>
          <a:p>
            <a:pPr lvl="1"/>
            <a:endParaRPr lang="de-DE" dirty="0"/>
          </a:p>
        </p:txBody>
      </p:sp>
    </p:spTree>
    <p:extLst>
      <p:ext uri="{BB962C8B-B14F-4D97-AF65-F5344CB8AC3E}">
        <p14:creationId xmlns:p14="http://schemas.microsoft.com/office/powerpoint/2010/main" val="7420720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BF4406E7-AFA0-439A-8FD0-D10D850D4438}"/>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8. Finanzplan 2025</a:t>
            </a:r>
          </a:p>
        </p:txBody>
      </p:sp>
      <p:sp>
        <p:nvSpPr>
          <p:cNvPr id="4" name="Inhaltsplatzhalter 2">
            <a:extLst>
              <a:ext uri="{FF2B5EF4-FFF2-40B4-BE49-F238E27FC236}">
                <a16:creationId xmlns:a16="http://schemas.microsoft.com/office/drawing/2014/main" id="{96F2820A-5480-4080-9536-DFCAD1B5CBA4}"/>
              </a:ext>
            </a:extLst>
          </p:cNvPr>
          <p:cNvSpPr>
            <a:spLocks noGrp="1"/>
          </p:cNvSpPr>
          <p:nvPr>
            <p:ph idx="1"/>
          </p:nvPr>
        </p:nvSpPr>
        <p:spPr>
          <a:xfrm>
            <a:off x="838200" y="1825625"/>
            <a:ext cx="10515600" cy="4351338"/>
          </a:xfrm>
        </p:spPr>
        <p:txBody>
          <a:bodyPr>
            <a:normAutofit/>
          </a:bodyPr>
          <a:lstStyle/>
          <a:p>
            <a:pPr marL="0" indent="0">
              <a:buNone/>
            </a:pPr>
            <a:r>
              <a:rPr lang="de-DE" sz="4000" dirty="0"/>
              <a:t>Einnahmen</a:t>
            </a:r>
          </a:p>
          <a:p>
            <a:endParaRPr lang="de-DE" sz="3000" dirty="0"/>
          </a:p>
          <a:p>
            <a:pPr lvl="1"/>
            <a:r>
              <a:rPr lang="de-DE" sz="3600" dirty="0"/>
              <a:t>Teilnahmegebühren	Breitensport	       0,00 €</a:t>
            </a:r>
          </a:p>
          <a:p>
            <a:pPr lvl="1"/>
            <a:r>
              <a:rPr lang="de-DE" sz="3600" dirty="0"/>
              <a:t>Zuschuss Breitensport		     	1.000,00 €</a:t>
            </a:r>
          </a:p>
          <a:p>
            <a:pPr lvl="1"/>
            <a:r>
              <a:rPr lang="de-DE" sz="3600" dirty="0"/>
              <a:t>Teilnahmegebühren Jugend		2.200,00 €</a:t>
            </a:r>
          </a:p>
          <a:p>
            <a:pPr lvl="1"/>
            <a:r>
              <a:rPr lang="de-DE" sz="3600" dirty="0"/>
              <a:t>Zuschuss Jugendarbeit		    	   500,00 €</a:t>
            </a:r>
          </a:p>
          <a:p>
            <a:pPr marL="457200" lvl="1" indent="0">
              <a:buNone/>
            </a:pPr>
            <a:endParaRPr lang="de-DE" sz="3600" dirty="0"/>
          </a:p>
          <a:p>
            <a:pPr lvl="1"/>
            <a:endParaRPr lang="de-DE" dirty="0"/>
          </a:p>
        </p:txBody>
      </p:sp>
    </p:spTree>
    <p:extLst>
      <p:ext uri="{BB962C8B-B14F-4D97-AF65-F5344CB8AC3E}">
        <p14:creationId xmlns:p14="http://schemas.microsoft.com/office/powerpoint/2010/main" val="390107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4E607417-C233-4FEE-884F-127354ED1C4B}"/>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8. Finanzplan 2025</a:t>
            </a:r>
          </a:p>
        </p:txBody>
      </p:sp>
      <p:sp>
        <p:nvSpPr>
          <p:cNvPr id="5" name="Inhaltsplatzhalter 2">
            <a:extLst>
              <a:ext uri="{FF2B5EF4-FFF2-40B4-BE49-F238E27FC236}">
                <a16:creationId xmlns:a16="http://schemas.microsoft.com/office/drawing/2014/main" id="{2E2887A7-1022-45BD-A690-921F8C4EC815}"/>
              </a:ext>
            </a:extLst>
          </p:cNvPr>
          <p:cNvSpPr>
            <a:spLocks noGrp="1"/>
          </p:cNvSpPr>
          <p:nvPr>
            <p:ph idx="1"/>
          </p:nvPr>
        </p:nvSpPr>
        <p:spPr>
          <a:xfrm>
            <a:off x="838200" y="1825625"/>
            <a:ext cx="10515600" cy="4351338"/>
          </a:xfrm>
        </p:spPr>
        <p:txBody>
          <a:bodyPr>
            <a:normAutofit/>
          </a:bodyPr>
          <a:lstStyle/>
          <a:p>
            <a:pPr marL="0" indent="0">
              <a:buNone/>
            </a:pPr>
            <a:r>
              <a:rPr lang="de-DE" sz="4000" dirty="0"/>
              <a:t>Ausgaben</a:t>
            </a:r>
          </a:p>
          <a:p>
            <a:pPr lvl="1"/>
            <a:endParaRPr lang="de-DE" sz="4000" dirty="0"/>
          </a:p>
          <a:p>
            <a:pPr lvl="1"/>
            <a:r>
              <a:rPr lang="de-DE" sz="4000" dirty="0"/>
              <a:t>Landessportbund			500,00 €</a:t>
            </a:r>
          </a:p>
          <a:p>
            <a:pPr lvl="1"/>
            <a:r>
              <a:rPr lang="de-DE" sz="4000" dirty="0"/>
              <a:t>Homepage				400,00 €</a:t>
            </a:r>
          </a:p>
          <a:p>
            <a:pPr lvl="1"/>
            <a:r>
              <a:rPr lang="de-DE" sz="4000" dirty="0"/>
              <a:t>Google Workspace			400,00 €</a:t>
            </a:r>
          </a:p>
          <a:p>
            <a:pPr lvl="1"/>
            <a:r>
              <a:rPr lang="de-DE" sz="4000" dirty="0"/>
              <a:t>Büro/Porto				200,00 €</a:t>
            </a:r>
          </a:p>
          <a:p>
            <a:pPr lvl="1"/>
            <a:r>
              <a:rPr lang="de-DE" sz="4000" dirty="0"/>
              <a:t>Versicherung				350,00 €</a:t>
            </a:r>
          </a:p>
          <a:p>
            <a:pPr marL="457200" lvl="1" indent="0">
              <a:buNone/>
            </a:pPr>
            <a:endParaRPr lang="de-DE" sz="4000" dirty="0"/>
          </a:p>
          <a:p>
            <a:pPr lvl="1"/>
            <a:endParaRPr lang="de-DE" dirty="0"/>
          </a:p>
        </p:txBody>
      </p:sp>
    </p:spTree>
    <p:extLst>
      <p:ext uri="{BB962C8B-B14F-4D97-AF65-F5344CB8AC3E}">
        <p14:creationId xmlns:p14="http://schemas.microsoft.com/office/powerpoint/2010/main" val="21901425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14AC37D-A212-42A2-AFE5-8495F12BEB56}"/>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8. Finanzplan 2025</a:t>
            </a:r>
          </a:p>
        </p:txBody>
      </p:sp>
      <p:sp>
        <p:nvSpPr>
          <p:cNvPr id="5" name="Inhaltsplatzhalter 2">
            <a:extLst>
              <a:ext uri="{FF2B5EF4-FFF2-40B4-BE49-F238E27FC236}">
                <a16:creationId xmlns:a16="http://schemas.microsoft.com/office/drawing/2014/main" id="{E4CF0CFD-4E2A-4915-B3E0-CCB1D171CAD1}"/>
              </a:ext>
            </a:extLst>
          </p:cNvPr>
          <p:cNvSpPr>
            <a:spLocks noGrp="1"/>
          </p:cNvSpPr>
          <p:nvPr>
            <p:ph idx="1"/>
          </p:nvPr>
        </p:nvSpPr>
        <p:spPr>
          <a:xfrm>
            <a:off x="838200" y="1825625"/>
            <a:ext cx="10515600" cy="4351338"/>
          </a:xfrm>
        </p:spPr>
        <p:txBody>
          <a:bodyPr>
            <a:normAutofit lnSpcReduction="10000"/>
          </a:bodyPr>
          <a:lstStyle/>
          <a:p>
            <a:pPr marL="0" indent="0">
              <a:buNone/>
            </a:pPr>
            <a:r>
              <a:rPr lang="de-DE" sz="4000" dirty="0"/>
              <a:t>Ausgaben</a:t>
            </a:r>
          </a:p>
          <a:p>
            <a:endParaRPr lang="de-DE" sz="4000" dirty="0"/>
          </a:p>
          <a:p>
            <a:pPr lvl="1"/>
            <a:r>
              <a:rPr lang="de-DE" sz="4000" dirty="0"/>
              <a:t>Landesmeisterschaft		6.000,00 €</a:t>
            </a:r>
          </a:p>
          <a:p>
            <a:pPr lvl="1"/>
            <a:r>
              <a:rPr lang="de-DE" sz="4000" dirty="0"/>
              <a:t>German Open				1.500,00 €</a:t>
            </a:r>
          </a:p>
          <a:p>
            <a:pPr lvl="1"/>
            <a:r>
              <a:rPr lang="de-DE" sz="4000" dirty="0"/>
              <a:t>Jugendarbeit				4.500,00 €</a:t>
            </a:r>
          </a:p>
          <a:p>
            <a:pPr lvl="1"/>
            <a:r>
              <a:rPr lang="de-DE" sz="4000" dirty="0"/>
              <a:t>Kader					3.000,00 €</a:t>
            </a:r>
          </a:p>
          <a:p>
            <a:pPr lvl="1"/>
            <a:r>
              <a:rPr lang="de-DE" sz="4000" dirty="0"/>
              <a:t>Jacken/Westen			2.500,00 €</a:t>
            </a:r>
          </a:p>
          <a:p>
            <a:pPr marL="457200" lvl="1" indent="0">
              <a:buNone/>
            </a:pPr>
            <a:endParaRPr lang="de-DE" sz="4000" dirty="0">
              <a:solidFill>
                <a:srgbClr val="FF0000"/>
              </a:solidFill>
            </a:endParaRPr>
          </a:p>
          <a:p>
            <a:pPr lvl="1"/>
            <a:endParaRPr lang="de-DE" dirty="0"/>
          </a:p>
        </p:txBody>
      </p:sp>
    </p:spTree>
    <p:extLst>
      <p:ext uri="{BB962C8B-B14F-4D97-AF65-F5344CB8AC3E}">
        <p14:creationId xmlns:p14="http://schemas.microsoft.com/office/powerpoint/2010/main" val="765671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3F62ADB-81CC-4FA1-A67F-D1B9A67CFEC1}"/>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8. Finanzplan 2025</a:t>
            </a:r>
          </a:p>
        </p:txBody>
      </p:sp>
      <p:sp>
        <p:nvSpPr>
          <p:cNvPr id="5" name="Inhaltsplatzhalter 2">
            <a:extLst>
              <a:ext uri="{FF2B5EF4-FFF2-40B4-BE49-F238E27FC236}">
                <a16:creationId xmlns:a16="http://schemas.microsoft.com/office/drawing/2014/main" id="{0A05488F-DC3A-4883-89A4-E37C444FDE1E}"/>
              </a:ext>
            </a:extLst>
          </p:cNvPr>
          <p:cNvSpPr>
            <a:spLocks noGrp="1"/>
          </p:cNvSpPr>
          <p:nvPr>
            <p:ph idx="1"/>
          </p:nvPr>
        </p:nvSpPr>
        <p:spPr>
          <a:xfrm>
            <a:off x="838200" y="1825625"/>
            <a:ext cx="10515600" cy="4351338"/>
          </a:xfrm>
        </p:spPr>
        <p:txBody>
          <a:bodyPr>
            <a:normAutofit/>
          </a:bodyPr>
          <a:lstStyle/>
          <a:p>
            <a:pPr marL="0" indent="0">
              <a:buNone/>
            </a:pPr>
            <a:r>
              <a:rPr lang="de-DE" sz="4000" dirty="0"/>
              <a:t>Ausgaben</a:t>
            </a:r>
          </a:p>
          <a:p>
            <a:endParaRPr lang="de-DE" sz="4000" dirty="0"/>
          </a:p>
          <a:p>
            <a:pPr lvl="1"/>
            <a:r>
              <a:rPr lang="de-DE" sz="4000" dirty="0"/>
              <a:t>Trophy					1.000,00 €</a:t>
            </a:r>
          </a:p>
          <a:p>
            <a:pPr lvl="1"/>
            <a:r>
              <a:rPr lang="de-DE" sz="4000" dirty="0"/>
              <a:t>Turnierzuschüsse			1.200,00 €</a:t>
            </a:r>
          </a:p>
          <a:p>
            <a:pPr lvl="1"/>
            <a:r>
              <a:rPr lang="de-DE" sz="4000" dirty="0"/>
              <a:t>Reisekosten				1.850,00 €</a:t>
            </a:r>
          </a:p>
          <a:p>
            <a:pPr lvl="1"/>
            <a:r>
              <a:rPr lang="de-DE" sz="4000" dirty="0"/>
              <a:t>Ehrungen etc.				   400,00 €</a:t>
            </a:r>
          </a:p>
          <a:p>
            <a:pPr lvl="1"/>
            <a:endParaRPr lang="de-DE" sz="4000" dirty="0"/>
          </a:p>
          <a:p>
            <a:pPr lvl="1"/>
            <a:endParaRPr lang="de-DE" dirty="0"/>
          </a:p>
        </p:txBody>
      </p:sp>
    </p:spTree>
    <p:extLst>
      <p:ext uri="{BB962C8B-B14F-4D97-AF65-F5344CB8AC3E}">
        <p14:creationId xmlns:p14="http://schemas.microsoft.com/office/powerpoint/2010/main" val="30612427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3EB2BC5-E851-402E-A719-88CA913022B9}"/>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8. Finanzplan 2025</a:t>
            </a:r>
          </a:p>
        </p:txBody>
      </p:sp>
      <p:sp>
        <p:nvSpPr>
          <p:cNvPr id="5" name="Inhaltsplatzhalter 2">
            <a:extLst>
              <a:ext uri="{FF2B5EF4-FFF2-40B4-BE49-F238E27FC236}">
                <a16:creationId xmlns:a16="http://schemas.microsoft.com/office/drawing/2014/main" id="{C93E8893-E3EC-495C-AAA5-48A29ACBED45}"/>
              </a:ext>
            </a:extLst>
          </p:cNvPr>
          <p:cNvSpPr>
            <a:spLocks noGrp="1"/>
          </p:cNvSpPr>
          <p:nvPr>
            <p:ph idx="1"/>
          </p:nvPr>
        </p:nvSpPr>
        <p:spPr>
          <a:xfrm>
            <a:off x="838200" y="1825625"/>
            <a:ext cx="10515600" cy="4351338"/>
          </a:xfrm>
        </p:spPr>
        <p:txBody>
          <a:bodyPr>
            <a:normAutofit/>
          </a:bodyPr>
          <a:lstStyle/>
          <a:p>
            <a:pPr marL="0" indent="0">
              <a:buNone/>
            </a:pPr>
            <a:r>
              <a:rPr lang="de-DE" sz="4000" dirty="0"/>
              <a:t>Ausgaben</a:t>
            </a:r>
          </a:p>
          <a:p>
            <a:endParaRPr lang="de-DE" sz="4000" dirty="0"/>
          </a:p>
          <a:p>
            <a:pPr lvl="1"/>
            <a:r>
              <a:rPr lang="de-DE" sz="4000" dirty="0"/>
              <a:t>Breitensport				5.700,00 €</a:t>
            </a:r>
          </a:p>
          <a:p>
            <a:pPr lvl="1"/>
            <a:r>
              <a:rPr lang="de-DE" sz="4000" dirty="0"/>
              <a:t>Kontoführung				   200,00 €</a:t>
            </a:r>
          </a:p>
          <a:p>
            <a:pPr lvl="1"/>
            <a:r>
              <a:rPr lang="de-DE" sz="4000" dirty="0"/>
              <a:t>Gebühren Notar, </a:t>
            </a:r>
            <a:r>
              <a:rPr lang="de-DE" sz="4000" dirty="0" err="1"/>
              <a:t>Amtsg</a:t>
            </a:r>
            <a:r>
              <a:rPr lang="de-DE" sz="4000" dirty="0"/>
              <a:t>.	   150,00 €</a:t>
            </a:r>
          </a:p>
          <a:p>
            <a:pPr lvl="1"/>
            <a:r>
              <a:rPr lang="de-DE" sz="4000" dirty="0"/>
              <a:t>Sonstiges					   150,00 €</a:t>
            </a:r>
          </a:p>
          <a:p>
            <a:pPr lvl="1"/>
            <a:endParaRPr lang="de-DE" sz="4000" dirty="0"/>
          </a:p>
          <a:p>
            <a:pPr lvl="1"/>
            <a:endParaRPr lang="de-DE" dirty="0"/>
          </a:p>
        </p:txBody>
      </p:sp>
    </p:spTree>
    <p:extLst>
      <p:ext uri="{BB962C8B-B14F-4D97-AF65-F5344CB8AC3E}">
        <p14:creationId xmlns:p14="http://schemas.microsoft.com/office/powerpoint/2010/main" val="3399503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758B71A6-4C38-4966-8E50-DBD1FAD2D806}"/>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8. Finanzplan 2025</a:t>
            </a:r>
          </a:p>
        </p:txBody>
      </p:sp>
      <p:sp>
        <p:nvSpPr>
          <p:cNvPr id="5" name="Inhaltsplatzhalter 2">
            <a:extLst>
              <a:ext uri="{FF2B5EF4-FFF2-40B4-BE49-F238E27FC236}">
                <a16:creationId xmlns:a16="http://schemas.microsoft.com/office/drawing/2014/main" id="{C24E6EBE-0473-452C-9E41-DC87F5A5AEB8}"/>
              </a:ext>
            </a:extLst>
          </p:cNvPr>
          <p:cNvSpPr>
            <a:spLocks noGrp="1"/>
          </p:cNvSpPr>
          <p:nvPr>
            <p:ph idx="1"/>
          </p:nvPr>
        </p:nvSpPr>
        <p:spPr>
          <a:xfrm>
            <a:off x="838200" y="1825625"/>
            <a:ext cx="10515600" cy="4351338"/>
          </a:xfrm>
        </p:spPr>
        <p:txBody>
          <a:bodyPr>
            <a:normAutofit lnSpcReduction="10000"/>
          </a:bodyPr>
          <a:lstStyle/>
          <a:p>
            <a:endParaRPr lang="de-DE" dirty="0"/>
          </a:p>
          <a:p>
            <a:r>
              <a:rPr lang="de-DE" sz="3200" b="1" dirty="0"/>
              <a:t>Anfangsbestand 01.01.2025		32.944,58 € 		</a:t>
            </a:r>
          </a:p>
          <a:p>
            <a:endParaRPr lang="de-DE" sz="3200" b="1" dirty="0"/>
          </a:p>
          <a:p>
            <a:r>
              <a:rPr lang="de-DE" sz="3200" b="1" dirty="0"/>
              <a:t>Einnahmen					25.700,00 €</a:t>
            </a:r>
          </a:p>
          <a:p>
            <a:endParaRPr lang="de-DE" sz="3200" b="1" dirty="0"/>
          </a:p>
          <a:p>
            <a:r>
              <a:rPr lang="de-DE" sz="3200" b="1" dirty="0"/>
              <a:t>Ausgaben					30.000,00 €</a:t>
            </a:r>
          </a:p>
          <a:p>
            <a:endParaRPr lang="de-DE" sz="3200" b="1" dirty="0"/>
          </a:p>
          <a:p>
            <a:r>
              <a:rPr lang="de-DE" sz="3200" b="1" dirty="0"/>
              <a:t>Endbestand 31.12.2025			28.644,58 €</a:t>
            </a:r>
          </a:p>
        </p:txBody>
      </p:sp>
    </p:spTree>
    <p:extLst>
      <p:ext uri="{BB962C8B-B14F-4D97-AF65-F5344CB8AC3E}">
        <p14:creationId xmlns:p14="http://schemas.microsoft.com/office/powerpoint/2010/main" val="4234226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C393BC7-CCE4-4B19-A8ED-F63CCCD9FA55}"/>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9. Satzungsänderung</a:t>
            </a:r>
          </a:p>
        </p:txBody>
      </p:sp>
      <p:sp>
        <p:nvSpPr>
          <p:cNvPr id="7" name="Inhaltsplatzhalter 6">
            <a:extLst>
              <a:ext uri="{FF2B5EF4-FFF2-40B4-BE49-F238E27FC236}">
                <a16:creationId xmlns:a16="http://schemas.microsoft.com/office/drawing/2014/main" id="{7A6868E7-F668-4FAA-BCA6-36B30CDEEDD2}"/>
              </a:ext>
            </a:extLst>
          </p:cNvPr>
          <p:cNvSpPr>
            <a:spLocks noGrp="1"/>
          </p:cNvSpPr>
          <p:nvPr>
            <p:ph idx="1"/>
          </p:nvPr>
        </p:nvSpPr>
        <p:spPr/>
        <p:txBody>
          <a:bodyPr>
            <a:normAutofit fontScale="85000" lnSpcReduction="20000"/>
          </a:bodyPr>
          <a:lstStyle/>
          <a:p>
            <a:pPr marL="0" indent="0">
              <a:buNone/>
            </a:pPr>
            <a:r>
              <a:rPr lang="de-DE" b="1" u="sng" dirty="0"/>
              <a:t>Satzung der EWU Berlin-Brandenburg e.V. </a:t>
            </a:r>
            <a:endParaRPr lang="de-DE" dirty="0"/>
          </a:p>
          <a:p>
            <a:pPr marL="0" indent="0">
              <a:buNone/>
            </a:pPr>
            <a:r>
              <a:rPr lang="de-DE" dirty="0"/>
              <a:t>- geänderte Fassung vom </a:t>
            </a:r>
            <a:r>
              <a:rPr lang="de-DE" dirty="0">
                <a:highlight>
                  <a:srgbClr val="00FF00"/>
                </a:highlight>
              </a:rPr>
              <a:t>28.02.2025</a:t>
            </a:r>
            <a:r>
              <a:rPr lang="de-DE" dirty="0"/>
              <a:t> - </a:t>
            </a:r>
            <a:br>
              <a:rPr lang="de-DE" dirty="0"/>
            </a:br>
            <a:endParaRPr lang="de-DE" dirty="0"/>
          </a:p>
          <a:p>
            <a:pPr marL="0" indent="0">
              <a:buNone/>
            </a:pPr>
            <a:r>
              <a:rPr lang="de-DE" b="1" dirty="0"/>
              <a:t> </a:t>
            </a:r>
            <a:endParaRPr lang="de-DE" dirty="0"/>
          </a:p>
          <a:p>
            <a:pPr marL="0" indent="0">
              <a:buNone/>
            </a:pPr>
            <a:r>
              <a:rPr lang="de-DE" b="1" dirty="0"/>
              <a:t>§ 1 Name, Rechtsform und Sitz des Vereins </a:t>
            </a:r>
            <a:endParaRPr lang="de-DE" dirty="0"/>
          </a:p>
          <a:p>
            <a:pPr marL="0" indent="0">
              <a:buNone/>
            </a:pPr>
            <a:br>
              <a:rPr lang="de-DE" b="1" dirty="0"/>
            </a:br>
            <a:r>
              <a:rPr lang="de-DE" dirty="0"/>
              <a:t>Der Verein führt den Namen Erste Westernreiter Union Berlin-Brandenburg e.V. </a:t>
            </a:r>
            <a:br>
              <a:rPr lang="de-DE" dirty="0"/>
            </a:br>
            <a:r>
              <a:rPr lang="de-DE" dirty="0"/>
              <a:t>(Kurzform: EWU Berlin-Brandenburg e.V.). </a:t>
            </a:r>
          </a:p>
          <a:p>
            <a:pPr marL="0" indent="0">
              <a:buNone/>
            </a:pPr>
            <a:r>
              <a:rPr lang="de-DE" dirty="0"/>
              <a:t> </a:t>
            </a:r>
          </a:p>
          <a:p>
            <a:pPr marL="0" indent="0">
              <a:buNone/>
            </a:pPr>
            <a:r>
              <a:rPr lang="de-DE" dirty="0"/>
              <a:t>Er hat seinen Sitz </a:t>
            </a:r>
            <a:r>
              <a:rPr lang="de-DE" strike="sngStrike" dirty="0">
                <a:highlight>
                  <a:srgbClr val="FF0000"/>
                </a:highlight>
              </a:rPr>
              <a:t>in 16835 Herzberg (Mark)</a:t>
            </a:r>
            <a:r>
              <a:rPr lang="de-DE" dirty="0">
                <a:highlight>
                  <a:srgbClr val="FF0000"/>
                </a:highlight>
              </a:rPr>
              <a:t> </a:t>
            </a:r>
            <a:r>
              <a:rPr lang="de-DE" dirty="0">
                <a:highlight>
                  <a:srgbClr val="00FF00"/>
                </a:highlight>
              </a:rPr>
              <a:t>am Wohnort der/des 1. Vorsitzenden </a:t>
            </a:r>
            <a:r>
              <a:rPr lang="de-DE" dirty="0"/>
              <a:t>und ist in das Vereinsregister des zuständigen Amtsgerichtes einzutragen.</a:t>
            </a:r>
            <a:br>
              <a:rPr lang="de-DE" dirty="0"/>
            </a:br>
            <a:endParaRPr lang="de-DE" dirty="0"/>
          </a:p>
        </p:txBody>
      </p:sp>
    </p:spTree>
    <p:extLst>
      <p:ext uri="{BB962C8B-B14F-4D97-AF65-F5344CB8AC3E}">
        <p14:creationId xmlns:p14="http://schemas.microsoft.com/office/powerpoint/2010/main" val="27930291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8ABD297B-0B88-4CE4-9D6E-2E825F86A013}"/>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9. Satzungsänderung</a:t>
            </a:r>
          </a:p>
        </p:txBody>
      </p:sp>
      <p:sp>
        <p:nvSpPr>
          <p:cNvPr id="8" name="Inhaltsplatzhalter 7">
            <a:extLst>
              <a:ext uri="{FF2B5EF4-FFF2-40B4-BE49-F238E27FC236}">
                <a16:creationId xmlns:a16="http://schemas.microsoft.com/office/drawing/2014/main" id="{8D6A119E-BEB9-40EB-81DC-21E8A6E8F9AF}"/>
              </a:ext>
            </a:extLst>
          </p:cNvPr>
          <p:cNvSpPr>
            <a:spLocks noGrp="1"/>
          </p:cNvSpPr>
          <p:nvPr>
            <p:ph idx="1"/>
          </p:nvPr>
        </p:nvSpPr>
        <p:spPr/>
        <p:txBody>
          <a:bodyPr/>
          <a:lstStyle/>
          <a:p>
            <a:pPr marL="0" indent="0">
              <a:buNone/>
            </a:pPr>
            <a:r>
              <a:rPr lang="de-DE" b="1" dirty="0"/>
              <a:t>§ 3 Erwerb der Mitgliedschaft und Mitgliederarten </a:t>
            </a:r>
            <a:endParaRPr lang="de-DE" dirty="0"/>
          </a:p>
          <a:p>
            <a:pPr marL="0" indent="0">
              <a:buNone/>
            </a:pPr>
            <a:endParaRPr lang="de-DE" dirty="0"/>
          </a:p>
          <a:p>
            <a:pPr marL="0" indent="0">
              <a:buNone/>
            </a:pPr>
            <a:r>
              <a:rPr lang="de-DE" dirty="0"/>
              <a:t>4.1.3 </a:t>
            </a:r>
            <a:r>
              <a:rPr lang="de-DE" dirty="0">
                <a:highlight>
                  <a:srgbClr val="00FF00"/>
                </a:highlight>
              </a:rPr>
              <a:t>Kooperative Mitglieder: Juristische Personen, die keine natürlichen Personen sind, können ausschließlich kooperative Mitglieder werden. </a:t>
            </a:r>
          </a:p>
          <a:p>
            <a:pPr marL="0" indent="0">
              <a:buNone/>
            </a:pPr>
            <a:r>
              <a:rPr lang="de-DE" dirty="0"/>
              <a:t> </a:t>
            </a:r>
          </a:p>
          <a:p>
            <a:pPr marL="0" indent="0">
              <a:buNone/>
            </a:pPr>
            <a:r>
              <a:rPr lang="de-DE" dirty="0">
                <a:highlight>
                  <a:srgbClr val="00FF00"/>
                </a:highlight>
              </a:rPr>
              <a:t>4.1.4</a:t>
            </a:r>
            <a:r>
              <a:rPr lang="de-DE" dirty="0"/>
              <a:t> Bestimmungen über Familienmitglieder, Ehrenmitglieder und andere, besondere Ermäßigungen richten sich nach der Beitragsordnung der Ersten Westernreiter Union Deutschland e.V. </a:t>
            </a:r>
          </a:p>
          <a:p>
            <a:pPr marL="0" indent="0">
              <a:buNone/>
            </a:pPr>
            <a:endParaRPr lang="de-DE" dirty="0"/>
          </a:p>
        </p:txBody>
      </p:sp>
    </p:spTree>
    <p:extLst>
      <p:ext uri="{BB962C8B-B14F-4D97-AF65-F5344CB8AC3E}">
        <p14:creationId xmlns:p14="http://schemas.microsoft.com/office/powerpoint/2010/main" val="33652841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B0D5BEB-8DC4-4D7F-9D2D-A6E345DFB149}"/>
              </a:ext>
            </a:extLst>
          </p:cNvPr>
          <p:cNvSpPr>
            <a:spLocks noGrp="1"/>
          </p:cNvSpPr>
          <p:nvPr>
            <p:ph idx="1"/>
          </p:nvPr>
        </p:nvSpPr>
        <p:spPr/>
        <p:txBody>
          <a:bodyPr>
            <a:normAutofit/>
          </a:bodyPr>
          <a:lstStyle/>
          <a:p>
            <a:pPr marL="0" indent="0">
              <a:buNone/>
            </a:pPr>
            <a:r>
              <a:rPr lang="de-DE" dirty="0"/>
              <a:t>4.2.3 </a:t>
            </a:r>
            <a:r>
              <a:rPr lang="de-DE" dirty="0">
                <a:highlight>
                  <a:srgbClr val="00FF00"/>
                </a:highlight>
              </a:rPr>
              <a:t>Kooperative Mitglieder besitzen kein Wahlrecht.</a:t>
            </a:r>
          </a:p>
          <a:p>
            <a:pPr marL="0" indent="0">
              <a:buNone/>
            </a:pPr>
            <a:r>
              <a:rPr lang="de-DE" dirty="0"/>
              <a:t> </a:t>
            </a:r>
          </a:p>
          <a:p>
            <a:pPr marL="0" indent="0">
              <a:buNone/>
            </a:pPr>
            <a:r>
              <a:rPr lang="de-DE" dirty="0">
                <a:highlight>
                  <a:srgbClr val="00FF00"/>
                </a:highlight>
              </a:rPr>
              <a:t>4.2.4</a:t>
            </a:r>
            <a:r>
              <a:rPr lang="de-DE" dirty="0"/>
              <a:t> Das aktive Stimm- und Wahlrecht können bei Versammlungen nur persönlich anwesende Mitglieder ausüben. Stimmenübertragung ist nicht zulässig. Bei Nichtanwesenheit kann ein/ e </a:t>
            </a:r>
            <a:br>
              <a:rPr lang="de-DE" dirty="0"/>
            </a:br>
            <a:r>
              <a:rPr lang="de-DE" dirty="0"/>
              <a:t>Bewerber*in um ein Amt seine Bereitschaft, sich zur Wahl zu stellen, schriftlich erklären, wobei </a:t>
            </a:r>
            <a:br>
              <a:rPr lang="de-DE" dirty="0"/>
            </a:br>
            <a:r>
              <a:rPr lang="de-DE" dirty="0"/>
              <a:t>auch die Annahme der Wahl zu erklären ist.</a:t>
            </a:r>
            <a:endParaRPr lang="de-DE" dirty="0">
              <a:solidFill>
                <a:srgbClr val="00B050"/>
              </a:solidFill>
            </a:endParaRPr>
          </a:p>
        </p:txBody>
      </p:sp>
      <p:sp>
        <p:nvSpPr>
          <p:cNvPr id="4" name="Titel 1">
            <a:extLst>
              <a:ext uri="{FF2B5EF4-FFF2-40B4-BE49-F238E27FC236}">
                <a16:creationId xmlns:a16="http://schemas.microsoft.com/office/drawing/2014/main" id="{9931B2C8-1ABD-42BC-971B-D21D5F5D1A18}"/>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9. Satzungsänderung</a:t>
            </a:r>
          </a:p>
        </p:txBody>
      </p:sp>
    </p:spTree>
    <p:extLst>
      <p:ext uri="{BB962C8B-B14F-4D97-AF65-F5344CB8AC3E}">
        <p14:creationId xmlns:p14="http://schemas.microsoft.com/office/powerpoint/2010/main" val="442746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F20989A-8A75-4F6A-93C0-C0EF06187D28}"/>
              </a:ext>
            </a:extLst>
          </p:cNvPr>
          <p:cNvSpPr>
            <a:spLocks noGrp="1"/>
          </p:cNvSpPr>
          <p:nvPr>
            <p:ph idx="1"/>
          </p:nvPr>
        </p:nvSpPr>
        <p:spPr/>
        <p:txBody>
          <a:bodyPr/>
          <a:lstStyle/>
          <a:p>
            <a:endParaRPr lang="de-DE" b="1" dirty="0"/>
          </a:p>
          <a:p>
            <a:r>
              <a:rPr lang="de-DE" sz="3600" b="1" dirty="0"/>
              <a:t>Gastbeitrag Martin Otremba</a:t>
            </a:r>
          </a:p>
          <a:p>
            <a:endParaRPr lang="de-DE" dirty="0"/>
          </a:p>
          <a:p>
            <a:endParaRPr lang="de-DE" dirty="0"/>
          </a:p>
          <a:p>
            <a:pPr marL="0" indent="0">
              <a:buNone/>
            </a:pPr>
            <a:r>
              <a:rPr lang="de-DE" dirty="0"/>
              <a:t>   </a:t>
            </a:r>
          </a:p>
          <a:p>
            <a:pPr marL="0" indent="0">
              <a:buNone/>
            </a:pPr>
            <a:endParaRPr lang="de-DE" dirty="0"/>
          </a:p>
          <a:p>
            <a:pPr marL="0" indent="0">
              <a:buNone/>
            </a:pPr>
            <a:endParaRPr lang="de-DE" dirty="0"/>
          </a:p>
        </p:txBody>
      </p:sp>
      <p:sp>
        <p:nvSpPr>
          <p:cNvPr id="4" name="Titel 1">
            <a:extLst>
              <a:ext uri="{FF2B5EF4-FFF2-40B4-BE49-F238E27FC236}">
                <a16:creationId xmlns:a16="http://schemas.microsoft.com/office/drawing/2014/main" id="{B56AD5CF-CBC0-41F2-9079-1D8A96EBA894}"/>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5. Trainer </a:t>
            </a:r>
            <a:r>
              <a:rPr lang="de-DE" dirty="0" err="1"/>
              <a:t>for</a:t>
            </a:r>
            <a:r>
              <a:rPr lang="de-DE" dirty="0"/>
              <a:t> Future</a:t>
            </a:r>
          </a:p>
        </p:txBody>
      </p:sp>
      <p:pic>
        <p:nvPicPr>
          <p:cNvPr id="6" name="Grafik 5">
            <a:extLst>
              <a:ext uri="{FF2B5EF4-FFF2-40B4-BE49-F238E27FC236}">
                <a16:creationId xmlns:a16="http://schemas.microsoft.com/office/drawing/2014/main" id="{8E76B501-24AA-4538-84ED-5B722447D3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6394" y="3045640"/>
            <a:ext cx="4286250" cy="3333750"/>
          </a:xfrm>
          <a:prstGeom prst="rect">
            <a:avLst/>
          </a:prstGeom>
        </p:spPr>
      </p:pic>
    </p:spTree>
    <p:extLst>
      <p:ext uri="{BB962C8B-B14F-4D97-AF65-F5344CB8AC3E}">
        <p14:creationId xmlns:p14="http://schemas.microsoft.com/office/powerpoint/2010/main" val="385320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D8F6AA7-E674-432E-A240-67DD63845D33}"/>
              </a:ext>
            </a:extLst>
          </p:cNvPr>
          <p:cNvSpPr>
            <a:spLocks noGrp="1"/>
          </p:cNvSpPr>
          <p:nvPr>
            <p:ph idx="1"/>
          </p:nvPr>
        </p:nvSpPr>
        <p:spPr/>
        <p:txBody>
          <a:bodyPr>
            <a:normAutofit/>
          </a:bodyPr>
          <a:lstStyle/>
          <a:p>
            <a:pPr marL="0" indent="0">
              <a:buNone/>
            </a:pPr>
            <a:r>
              <a:rPr lang="de-DE" b="1" dirty="0"/>
              <a:t>§ 3b Mitgliedsbeiträge </a:t>
            </a:r>
            <a:endParaRPr lang="de-DE" dirty="0"/>
          </a:p>
          <a:p>
            <a:pPr marL="0" indent="0">
              <a:buNone/>
            </a:pPr>
            <a:br>
              <a:rPr lang="de-DE" b="1" dirty="0"/>
            </a:br>
            <a:r>
              <a:rPr lang="de-DE" dirty="0"/>
              <a:t>1. Die Mitglieder zahlen eine Aufnahmegebühr sowie einen Jahresmitgliedsbeitrag, der in der Höhe von der Mitgliederversammlung der EWU-Berlin-Brandenburg e. V. festgelegt und in der Beitrags- und Gebührenordnung festgehalten ist. </a:t>
            </a:r>
            <a:r>
              <a:rPr lang="de-DE" dirty="0">
                <a:highlight>
                  <a:srgbClr val="00FF00"/>
                </a:highlight>
              </a:rPr>
              <a:t>Kooperative Mitglieder zahlen keinen Mitgliedsbeitrag.</a:t>
            </a:r>
          </a:p>
        </p:txBody>
      </p:sp>
      <p:sp>
        <p:nvSpPr>
          <p:cNvPr id="4" name="Titel 1">
            <a:extLst>
              <a:ext uri="{FF2B5EF4-FFF2-40B4-BE49-F238E27FC236}">
                <a16:creationId xmlns:a16="http://schemas.microsoft.com/office/drawing/2014/main" id="{F8142603-1FDB-4F1D-ACDD-F64BC736C2B1}"/>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9. Satzungsänderung</a:t>
            </a:r>
          </a:p>
        </p:txBody>
      </p:sp>
    </p:spTree>
    <p:extLst>
      <p:ext uri="{BB962C8B-B14F-4D97-AF65-F5344CB8AC3E}">
        <p14:creationId xmlns:p14="http://schemas.microsoft.com/office/powerpoint/2010/main" val="3601710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940BA93-BA97-4D29-BCD5-A6D78628D759}"/>
              </a:ext>
            </a:extLst>
          </p:cNvPr>
          <p:cNvSpPr>
            <a:spLocks noGrp="1"/>
          </p:cNvSpPr>
          <p:nvPr>
            <p:ph idx="1"/>
          </p:nvPr>
        </p:nvSpPr>
        <p:spPr/>
        <p:txBody>
          <a:bodyPr>
            <a:normAutofit fontScale="85000" lnSpcReduction="20000"/>
          </a:bodyPr>
          <a:lstStyle/>
          <a:p>
            <a:pPr marL="0" indent="0">
              <a:buNone/>
            </a:pPr>
            <a:r>
              <a:rPr lang="de-DE" b="1" dirty="0"/>
              <a:t>§ 7 Mitgliederversammlung </a:t>
            </a:r>
            <a:endParaRPr lang="de-DE" dirty="0"/>
          </a:p>
          <a:p>
            <a:pPr marL="0" indent="0">
              <a:buNone/>
            </a:pPr>
            <a:endParaRPr lang="de-DE" dirty="0">
              <a:solidFill>
                <a:srgbClr val="00B050"/>
              </a:solidFill>
            </a:endParaRPr>
          </a:p>
          <a:p>
            <a:pPr marL="0" indent="0">
              <a:buNone/>
            </a:pPr>
            <a:r>
              <a:rPr lang="de-DE" dirty="0"/>
              <a:t>7. Aufgaben der Mitgliederversammlung: </a:t>
            </a:r>
            <a:br>
              <a:rPr lang="de-DE" dirty="0"/>
            </a:br>
            <a:r>
              <a:rPr lang="de-DE" dirty="0"/>
              <a:t>Die Mitgliederversammlung entscheidet über </a:t>
            </a:r>
          </a:p>
          <a:p>
            <a:pPr marL="0" indent="0">
              <a:buNone/>
            </a:pPr>
            <a:r>
              <a:rPr lang="de-DE" dirty="0"/>
              <a:t>• die Wahl des Vorstandes gemäß § 26 BGB, die Mitglieder des Gesamtvorstandes und des Beirates </a:t>
            </a:r>
          </a:p>
          <a:p>
            <a:pPr marL="0" indent="0">
              <a:buNone/>
            </a:pPr>
            <a:endParaRPr lang="de-DE" dirty="0"/>
          </a:p>
          <a:p>
            <a:pPr marL="0" indent="0">
              <a:buNone/>
            </a:pPr>
            <a:r>
              <a:rPr lang="de-DE" dirty="0"/>
              <a:t>• die Wahl von 2 Kassenprüfer*innen </a:t>
            </a:r>
          </a:p>
          <a:p>
            <a:pPr marL="0" indent="0">
              <a:buNone/>
            </a:pPr>
            <a:br>
              <a:rPr lang="de-DE" dirty="0"/>
            </a:br>
            <a:r>
              <a:rPr lang="de-DE" dirty="0"/>
              <a:t>• die Wahl der Delegierten </a:t>
            </a:r>
            <a:r>
              <a:rPr lang="de-DE" strike="sngStrike" dirty="0">
                <a:highlight>
                  <a:srgbClr val="FF0000"/>
                </a:highlight>
              </a:rPr>
              <a:t>entsprechend der Delegiertenwahl-Ordnung der EWU-Deutschland e.V</a:t>
            </a:r>
            <a:r>
              <a:rPr lang="de-DE" dirty="0">
                <a:highlight>
                  <a:srgbClr val="FF0000"/>
                </a:highlight>
              </a:rPr>
              <a:t>. </a:t>
            </a:r>
          </a:p>
          <a:p>
            <a:pPr marL="0" indent="0">
              <a:buNone/>
            </a:pPr>
            <a:br>
              <a:rPr lang="de-DE" dirty="0"/>
            </a:br>
            <a:r>
              <a:rPr lang="de-DE" dirty="0"/>
              <a:t>…</a:t>
            </a:r>
          </a:p>
        </p:txBody>
      </p:sp>
      <p:sp>
        <p:nvSpPr>
          <p:cNvPr id="4" name="Titel 1">
            <a:extLst>
              <a:ext uri="{FF2B5EF4-FFF2-40B4-BE49-F238E27FC236}">
                <a16:creationId xmlns:a16="http://schemas.microsoft.com/office/drawing/2014/main" id="{1FA3A71A-8C17-4781-A6B1-795D4FA2E334}"/>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9. Satzungsänderung</a:t>
            </a:r>
          </a:p>
        </p:txBody>
      </p:sp>
    </p:spTree>
    <p:extLst>
      <p:ext uri="{BB962C8B-B14F-4D97-AF65-F5344CB8AC3E}">
        <p14:creationId xmlns:p14="http://schemas.microsoft.com/office/powerpoint/2010/main" val="6969172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401F1CBD-A529-41DF-B915-039783CEA733}"/>
              </a:ext>
            </a:extLst>
          </p:cNvPr>
          <p:cNvSpPr>
            <a:spLocks noGrp="1"/>
          </p:cNvSpPr>
          <p:nvPr>
            <p:ph idx="1"/>
          </p:nvPr>
        </p:nvSpPr>
        <p:spPr/>
        <p:txBody>
          <a:bodyPr/>
          <a:lstStyle/>
          <a:p>
            <a:pPr marL="0" indent="0">
              <a:buNone/>
            </a:pPr>
            <a:r>
              <a:rPr lang="de-DE" b="1" dirty="0"/>
              <a:t>§ 8 Gesamtvorstand, erweiterter Vorstand und Vorstand …</a:t>
            </a:r>
          </a:p>
          <a:p>
            <a:pPr marL="0" indent="0">
              <a:buNone/>
            </a:pPr>
            <a:endParaRPr lang="de-DE" dirty="0"/>
          </a:p>
          <a:p>
            <a:pPr marL="0" indent="0">
              <a:buNone/>
            </a:pPr>
            <a:r>
              <a:rPr lang="de-DE" dirty="0"/>
              <a:t>2. Dem Gesamtvorstand gehören an: </a:t>
            </a:r>
          </a:p>
          <a:p>
            <a:pPr marL="0" indent="0">
              <a:buNone/>
            </a:pPr>
            <a:r>
              <a:rPr lang="de-DE" dirty="0"/>
              <a:t>• der/ die 1. Vorsitzende </a:t>
            </a:r>
            <a:br>
              <a:rPr lang="de-DE" dirty="0"/>
            </a:br>
            <a:r>
              <a:rPr lang="de-DE" dirty="0"/>
              <a:t>• der/ die 2. Vorsitzende </a:t>
            </a:r>
            <a:br>
              <a:rPr lang="de-DE" dirty="0"/>
            </a:br>
            <a:r>
              <a:rPr lang="de-DE" dirty="0"/>
              <a:t>• der/die 3. Vorsitzende (Schwerpunkt Kasse) </a:t>
            </a:r>
            <a:br>
              <a:rPr lang="de-DE" dirty="0"/>
            </a:br>
            <a:r>
              <a:rPr lang="de-DE" dirty="0"/>
              <a:t>• der/die 4. Vorsitzende (Schwerpunkt Jugend) </a:t>
            </a:r>
            <a:br>
              <a:rPr lang="de-DE" dirty="0"/>
            </a:br>
            <a:r>
              <a:rPr lang="de-DE" dirty="0"/>
              <a:t>• der/ die Sprecher*in des Beirates, der keine weitere Position im Gesamtvorstand bekleiden darf. </a:t>
            </a:r>
            <a:r>
              <a:rPr lang="de-DE" strike="sngStrike" dirty="0">
                <a:highlight>
                  <a:srgbClr val="FF0000"/>
                </a:highlight>
              </a:rPr>
              <a:t>(Pressesprecher*in) </a:t>
            </a:r>
            <a:endParaRPr lang="de-DE" dirty="0">
              <a:highlight>
                <a:srgbClr val="FF0000"/>
              </a:highlight>
            </a:endParaRPr>
          </a:p>
          <a:p>
            <a:pPr marL="0" indent="0">
              <a:buNone/>
            </a:pPr>
            <a:endParaRPr lang="de-DE" dirty="0"/>
          </a:p>
        </p:txBody>
      </p:sp>
      <p:sp>
        <p:nvSpPr>
          <p:cNvPr id="4" name="Titel 1">
            <a:extLst>
              <a:ext uri="{FF2B5EF4-FFF2-40B4-BE49-F238E27FC236}">
                <a16:creationId xmlns:a16="http://schemas.microsoft.com/office/drawing/2014/main" id="{0CE7A91D-1A2A-4DC8-82FC-A17657809F76}"/>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9. Satzungsänderung</a:t>
            </a:r>
          </a:p>
        </p:txBody>
      </p:sp>
    </p:spTree>
    <p:extLst>
      <p:ext uri="{BB962C8B-B14F-4D97-AF65-F5344CB8AC3E}">
        <p14:creationId xmlns:p14="http://schemas.microsoft.com/office/powerpoint/2010/main" val="18532500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640CDE5-38A4-412C-AB04-7C28E383039A}"/>
              </a:ext>
            </a:extLst>
          </p:cNvPr>
          <p:cNvSpPr>
            <a:spLocks noGrp="1"/>
          </p:cNvSpPr>
          <p:nvPr>
            <p:ph idx="1"/>
          </p:nvPr>
        </p:nvSpPr>
        <p:spPr/>
        <p:txBody>
          <a:bodyPr/>
          <a:lstStyle/>
          <a:p>
            <a:pPr marL="0" indent="0">
              <a:buNone/>
            </a:pPr>
            <a:r>
              <a:rPr lang="de-DE" dirty="0"/>
              <a:t>2.1. Der Beirat soll bestehen aus: </a:t>
            </a:r>
          </a:p>
          <a:p>
            <a:pPr marL="0" indent="0">
              <a:buNone/>
            </a:pPr>
            <a:r>
              <a:rPr lang="de-DE" dirty="0"/>
              <a:t>• Dem/ der Sprecher*in des Beirates, den der Beirat aus seiner Mitte wählt. </a:t>
            </a:r>
            <a:br>
              <a:rPr lang="de-DE" dirty="0"/>
            </a:br>
            <a:r>
              <a:rPr lang="de-DE" dirty="0"/>
              <a:t>• dem</a:t>
            </a:r>
            <a:r>
              <a:rPr lang="de-DE" dirty="0">
                <a:highlight>
                  <a:srgbClr val="00FF00"/>
                </a:highlight>
              </a:rPr>
              <a:t>/ der </a:t>
            </a:r>
            <a:r>
              <a:rPr lang="de-DE" dirty="0"/>
              <a:t>*in Turnierwart*in </a:t>
            </a:r>
            <a:br>
              <a:rPr lang="de-DE" dirty="0"/>
            </a:br>
            <a:r>
              <a:rPr lang="de-DE" dirty="0"/>
              <a:t>• dem</a:t>
            </a:r>
            <a:r>
              <a:rPr lang="de-DE" dirty="0">
                <a:highlight>
                  <a:srgbClr val="00FF00"/>
                </a:highlight>
              </a:rPr>
              <a:t>/ der </a:t>
            </a:r>
            <a:r>
              <a:rPr lang="de-DE" dirty="0"/>
              <a:t>Pressesprecher*in </a:t>
            </a:r>
            <a:br>
              <a:rPr lang="de-DE" dirty="0"/>
            </a:br>
            <a:endParaRPr lang="de-DE" dirty="0"/>
          </a:p>
          <a:p>
            <a:pPr marL="0" indent="0">
              <a:buNone/>
            </a:pPr>
            <a:r>
              <a:rPr lang="de-DE" dirty="0">
                <a:highlight>
                  <a:srgbClr val="00FF00"/>
                </a:highlight>
              </a:rPr>
              <a:t>2.2. Alle Mitglieder des erweiterten Vorstandes können als Delegierte fungieren, sofern die gewählten Delegierten verhindert sind.</a:t>
            </a:r>
          </a:p>
          <a:p>
            <a:pPr marL="0" indent="0">
              <a:buNone/>
            </a:pPr>
            <a:endParaRPr lang="de-DE" dirty="0"/>
          </a:p>
        </p:txBody>
      </p:sp>
      <p:sp>
        <p:nvSpPr>
          <p:cNvPr id="4" name="Titel 1">
            <a:extLst>
              <a:ext uri="{FF2B5EF4-FFF2-40B4-BE49-F238E27FC236}">
                <a16:creationId xmlns:a16="http://schemas.microsoft.com/office/drawing/2014/main" id="{F08CDC57-F633-4342-9BA0-99DD6B358E4A}"/>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9. Satzungsänderung</a:t>
            </a:r>
          </a:p>
        </p:txBody>
      </p:sp>
    </p:spTree>
    <p:extLst>
      <p:ext uri="{BB962C8B-B14F-4D97-AF65-F5344CB8AC3E}">
        <p14:creationId xmlns:p14="http://schemas.microsoft.com/office/powerpoint/2010/main" val="10974204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DDE3B43-1546-43E4-A01B-80289F6C57A5}"/>
              </a:ext>
            </a:extLst>
          </p:cNvPr>
          <p:cNvSpPr>
            <a:spLocks noGrp="1"/>
          </p:cNvSpPr>
          <p:nvPr>
            <p:ph idx="1"/>
          </p:nvPr>
        </p:nvSpPr>
        <p:spPr/>
        <p:txBody>
          <a:bodyPr/>
          <a:lstStyle/>
          <a:p>
            <a:pPr marL="0" indent="0">
              <a:buNone/>
            </a:pPr>
            <a:r>
              <a:rPr lang="de-DE" dirty="0"/>
              <a:t>b. Die Aufgabenbereiche Allgemeine Verwaltung, Repräsentation, Zusammenarbeit mit anderen Vereinen und Verbänden</a:t>
            </a:r>
            <a:r>
              <a:rPr lang="de-DE" strike="sngStrike" dirty="0">
                <a:highlight>
                  <a:srgbClr val="FF0000"/>
                </a:highlight>
              </a:rPr>
              <a:t>,</a:t>
            </a:r>
            <a:r>
              <a:rPr lang="de-DE" dirty="0"/>
              <a:t> </a:t>
            </a:r>
            <a:r>
              <a:rPr lang="de-DE" dirty="0">
                <a:highlight>
                  <a:srgbClr val="00FF00"/>
                </a:highlight>
              </a:rPr>
              <a:t>und die </a:t>
            </a:r>
            <a:r>
              <a:rPr lang="de-DE" dirty="0"/>
              <a:t>Mitgliederbetreuung</a:t>
            </a:r>
            <a:r>
              <a:rPr lang="de-DE" strike="sngStrike" dirty="0">
                <a:highlight>
                  <a:srgbClr val="FF0000"/>
                </a:highlight>
              </a:rPr>
              <a:t>, Finanzen und Jugend</a:t>
            </a:r>
            <a:r>
              <a:rPr lang="de-DE" dirty="0">
                <a:highlight>
                  <a:srgbClr val="FF0000"/>
                </a:highlight>
              </a:rPr>
              <a:t> </a:t>
            </a:r>
            <a:r>
              <a:rPr lang="de-DE" dirty="0"/>
              <a:t>verteilt der Gesamtvorstand auf die 1. bis 4. Vorsitzenden in eigener Zuständigkeit.</a:t>
            </a:r>
            <a:br>
              <a:rPr lang="de-DE" dirty="0"/>
            </a:br>
            <a:endParaRPr lang="de-DE" dirty="0"/>
          </a:p>
        </p:txBody>
      </p:sp>
      <p:sp>
        <p:nvSpPr>
          <p:cNvPr id="4" name="Titel 1">
            <a:extLst>
              <a:ext uri="{FF2B5EF4-FFF2-40B4-BE49-F238E27FC236}">
                <a16:creationId xmlns:a16="http://schemas.microsoft.com/office/drawing/2014/main" id="{8C67CD58-91F8-408C-B25C-46D3FF1EC97D}"/>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9. Satzungsänderung</a:t>
            </a:r>
          </a:p>
        </p:txBody>
      </p:sp>
    </p:spTree>
    <p:extLst>
      <p:ext uri="{BB962C8B-B14F-4D97-AF65-F5344CB8AC3E}">
        <p14:creationId xmlns:p14="http://schemas.microsoft.com/office/powerpoint/2010/main" val="3201507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ED42933-337E-4B08-9636-0DEDC639B9DE}"/>
              </a:ext>
            </a:extLst>
          </p:cNvPr>
          <p:cNvSpPr>
            <a:spLocks noGrp="1"/>
          </p:cNvSpPr>
          <p:nvPr>
            <p:ph idx="1"/>
          </p:nvPr>
        </p:nvSpPr>
        <p:spPr/>
        <p:txBody>
          <a:bodyPr/>
          <a:lstStyle/>
          <a:p>
            <a:pPr marL="0" indent="0">
              <a:buNone/>
            </a:pPr>
            <a:r>
              <a:rPr lang="de-DE" b="1" dirty="0"/>
              <a:t>§11 Schlussbestimmungen </a:t>
            </a:r>
            <a:endParaRPr lang="de-DE" dirty="0"/>
          </a:p>
          <a:p>
            <a:pPr marL="0" indent="0">
              <a:buNone/>
            </a:pPr>
            <a:endParaRPr lang="de-DE" dirty="0"/>
          </a:p>
          <a:p>
            <a:pPr marL="0" indent="0">
              <a:buNone/>
            </a:pPr>
            <a:r>
              <a:rPr lang="de-DE" dirty="0">
                <a:highlight>
                  <a:srgbClr val="00FF00"/>
                </a:highlight>
              </a:rPr>
              <a:t>11. Die Satzung wurde geändert durch die Mitgliederversammlung vom 28.02.2025</a:t>
            </a:r>
          </a:p>
          <a:p>
            <a:pPr marL="0" indent="0">
              <a:buNone/>
            </a:pPr>
            <a:endParaRPr lang="de-DE" dirty="0"/>
          </a:p>
        </p:txBody>
      </p:sp>
      <p:sp>
        <p:nvSpPr>
          <p:cNvPr id="4" name="Titel 1">
            <a:extLst>
              <a:ext uri="{FF2B5EF4-FFF2-40B4-BE49-F238E27FC236}">
                <a16:creationId xmlns:a16="http://schemas.microsoft.com/office/drawing/2014/main" id="{7F729E01-6374-478B-90E7-13C0D805E641}"/>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9. Satzungsänderung</a:t>
            </a:r>
          </a:p>
        </p:txBody>
      </p:sp>
    </p:spTree>
    <p:extLst>
      <p:ext uri="{BB962C8B-B14F-4D97-AF65-F5344CB8AC3E}">
        <p14:creationId xmlns:p14="http://schemas.microsoft.com/office/powerpoint/2010/main" val="3237971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958C4E4-BD03-4D5A-80AF-C9A032135579}"/>
              </a:ext>
            </a:extLst>
          </p:cNvPr>
          <p:cNvSpPr>
            <a:spLocks noGrp="1"/>
          </p:cNvSpPr>
          <p:nvPr>
            <p:ph idx="1"/>
          </p:nvPr>
        </p:nvSpPr>
        <p:spPr/>
        <p:txBody>
          <a:bodyPr/>
          <a:lstStyle/>
          <a:p>
            <a:pPr marL="0" indent="0">
              <a:buNone/>
            </a:pPr>
            <a:r>
              <a:rPr lang="de-DE" dirty="0"/>
              <a:t>Abstimmung über die Satzungsänderungen</a:t>
            </a:r>
          </a:p>
          <a:p>
            <a:pPr marL="0" indent="0">
              <a:buNone/>
            </a:pPr>
            <a:endParaRPr lang="de-DE" dirty="0"/>
          </a:p>
          <a:p>
            <a:r>
              <a:rPr lang="de-DE" dirty="0"/>
              <a:t>Hinweis: Jedes Mitglied kann verlangen, dass über jeden einzelnen Punkt der Satzungsänderung gesondert abgestimmt wird. Macht ein Mitglied von seinen Rechten Gebrauch und verlangt die gesonderte Beschlussfassung über die einzelnen zu ändernden Punkte, kann die Satzung nicht mehr insgesamt zur Abstimmung gestellt werden. Die Mitgliederversammlung hat dann über jede einzelne Regelung, die geändert werden soll, einen eigenständigen Beschluss zu fassen.</a:t>
            </a:r>
          </a:p>
          <a:p>
            <a:endParaRPr lang="de-DE" dirty="0"/>
          </a:p>
        </p:txBody>
      </p:sp>
      <p:sp>
        <p:nvSpPr>
          <p:cNvPr id="4" name="Titel 1">
            <a:extLst>
              <a:ext uri="{FF2B5EF4-FFF2-40B4-BE49-F238E27FC236}">
                <a16:creationId xmlns:a16="http://schemas.microsoft.com/office/drawing/2014/main" id="{662AD547-DF94-479F-9965-28FE1EDFF7D8}"/>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9. Satzungsänderung</a:t>
            </a:r>
          </a:p>
        </p:txBody>
      </p:sp>
    </p:spTree>
    <p:extLst>
      <p:ext uri="{BB962C8B-B14F-4D97-AF65-F5344CB8AC3E}">
        <p14:creationId xmlns:p14="http://schemas.microsoft.com/office/powerpoint/2010/main" val="8071341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0F301FB-F22A-42CB-A734-143B773FAA7A}"/>
              </a:ext>
            </a:extLst>
          </p:cNvPr>
          <p:cNvSpPr>
            <a:spLocks noGrp="1"/>
          </p:cNvSpPr>
          <p:nvPr>
            <p:ph idx="1"/>
          </p:nvPr>
        </p:nvSpPr>
        <p:spPr/>
        <p:txBody>
          <a:bodyPr/>
          <a:lstStyle/>
          <a:p>
            <a:r>
              <a:rPr lang="de-DE" dirty="0"/>
              <a:t>a) Pressesprecherin/Pressesprecher</a:t>
            </a:r>
          </a:p>
          <a:p>
            <a:r>
              <a:rPr lang="de-DE" dirty="0"/>
              <a:t>b) Kaderchefin/Kaderchef</a:t>
            </a:r>
          </a:p>
          <a:p>
            <a:r>
              <a:rPr lang="de-DE" dirty="0"/>
              <a:t>c) Beauftragte/Beauftragter Freizeit- und Breitensport</a:t>
            </a:r>
          </a:p>
          <a:p>
            <a:r>
              <a:rPr lang="de-DE" dirty="0"/>
              <a:t>d) Beauftragte/Beauftragter für Umwelt- und Tierschutz</a:t>
            </a:r>
          </a:p>
          <a:p>
            <a:r>
              <a:rPr lang="de-DE" dirty="0"/>
              <a:t>e) Beauftragte/Beauftragter für Ausbildungsfragen</a:t>
            </a:r>
          </a:p>
          <a:p>
            <a:r>
              <a:rPr lang="de-DE" dirty="0"/>
              <a:t>f) Kassenprüferinnen/Kassenprüfer</a:t>
            </a:r>
          </a:p>
          <a:p>
            <a:r>
              <a:rPr lang="de-DE" dirty="0"/>
              <a:t>g) Delegierte</a:t>
            </a:r>
          </a:p>
        </p:txBody>
      </p:sp>
      <p:sp>
        <p:nvSpPr>
          <p:cNvPr id="4" name="Titel 1">
            <a:extLst>
              <a:ext uri="{FF2B5EF4-FFF2-40B4-BE49-F238E27FC236}">
                <a16:creationId xmlns:a16="http://schemas.microsoft.com/office/drawing/2014/main" id="{C69ECAE9-D472-47A4-8A5F-983F2FEDA481}"/>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10. Wahlen</a:t>
            </a:r>
          </a:p>
        </p:txBody>
      </p:sp>
    </p:spTree>
    <p:extLst>
      <p:ext uri="{BB962C8B-B14F-4D97-AF65-F5344CB8AC3E}">
        <p14:creationId xmlns:p14="http://schemas.microsoft.com/office/powerpoint/2010/main" val="3105151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A43B2DF-E29A-43E6-9DB4-4183AAADA83C}"/>
              </a:ext>
            </a:extLst>
          </p:cNvPr>
          <p:cNvSpPr>
            <a:spLocks noGrp="1"/>
          </p:cNvSpPr>
          <p:nvPr>
            <p:ph idx="1"/>
          </p:nvPr>
        </p:nvSpPr>
        <p:spPr/>
        <p:txBody>
          <a:bodyPr>
            <a:normAutofit/>
          </a:bodyPr>
          <a:lstStyle/>
          <a:p>
            <a:pPr marL="0" indent="0">
              <a:buNone/>
            </a:pPr>
            <a:r>
              <a:rPr lang="de-DE" sz="3200" dirty="0"/>
              <a:t>Beratung und Beschluss über die Auswahl der Schärpen für die Landesmeisterschaft</a:t>
            </a:r>
          </a:p>
        </p:txBody>
      </p:sp>
      <p:sp>
        <p:nvSpPr>
          <p:cNvPr id="4" name="Titel 1">
            <a:extLst>
              <a:ext uri="{FF2B5EF4-FFF2-40B4-BE49-F238E27FC236}">
                <a16:creationId xmlns:a16="http://schemas.microsoft.com/office/drawing/2014/main" id="{F6A88F80-D29D-457E-AAEC-7329302697F8}"/>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11. Beratung und Beschluss</a:t>
            </a:r>
          </a:p>
        </p:txBody>
      </p:sp>
      <p:pic>
        <p:nvPicPr>
          <p:cNvPr id="5" name="Grafik 4">
            <a:extLst>
              <a:ext uri="{FF2B5EF4-FFF2-40B4-BE49-F238E27FC236}">
                <a16:creationId xmlns:a16="http://schemas.microsoft.com/office/drawing/2014/main" id="{8E284CAF-8507-4206-8AD8-C13DEA2EC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522" y="2818497"/>
            <a:ext cx="2449585" cy="3674378"/>
          </a:xfrm>
          <a:prstGeom prst="rect">
            <a:avLst/>
          </a:prstGeom>
        </p:spPr>
      </p:pic>
      <p:sp>
        <p:nvSpPr>
          <p:cNvPr id="6" name="Rechteck 5">
            <a:extLst>
              <a:ext uri="{FF2B5EF4-FFF2-40B4-BE49-F238E27FC236}">
                <a16:creationId xmlns:a16="http://schemas.microsoft.com/office/drawing/2014/main" id="{5E967FE6-EE2E-40DA-B1AB-A05E6FA42D1D}"/>
              </a:ext>
            </a:extLst>
          </p:cNvPr>
          <p:cNvSpPr/>
          <p:nvPr/>
        </p:nvSpPr>
        <p:spPr>
          <a:xfrm>
            <a:off x="3689550" y="2818497"/>
            <a:ext cx="4261488" cy="369332"/>
          </a:xfrm>
          <a:prstGeom prst="rect">
            <a:avLst/>
          </a:prstGeom>
        </p:spPr>
        <p:txBody>
          <a:bodyPr wrap="none">
            <a:spAutoFit/>
          </a:bodyPr>
          <a:lstStyle/>
          <a:p>
            <a:r>
              <a:rPr lang="de-DE" dirty="0"/>
              <a:t>Kosten: 27,97 € x 36 Schärpen = 1.006,74 €</a:t>
            </a:r>
          </a:p>
        </p:txBody>
      </p:sp>
      <p:sp>
        <p:nvSpPr>
          <p:cNvPr id="7" name="Textfeld 6">
            <a:extLst>
              <a:ext uri="{FF2B5EF4-FFF2-40B4-BE49-F238E27FC236}">
                <a16:creationId xmlns:a16="http://schemas.microsoft.com/office/drawing/2014/main" id="{DA07CAA4-DED2-41D0-BF30-D8E584BF516D}"/>
              </a:ext>
            </a:extLst>
          </p:cNvPr>
          <p:cNvSpPr txBox="1"/>
          <p:nvPr/>
        </p:nvSpPr>
        <p:spPr>
          <a:xfrm>
            <a:off x="3689549" y="3429000"/>
            <a:ext cx="7664251" cy="646331"/>
          </a:xfrm>
          <a:prstGeom prst="rect">
            <a:avLst/>
          </a:prstGeom>
          <a:noFill/>
        </p:spPr>
        <p:txBody>
          <a:bodyPr wrap="square" rtlCol="0">
            <a:spAutoFit/>
          </a:bodyPr>
          <a:lstStyle/>
          <a:p>
            <a:r>
              <a:rPr lang="de-DE" dirty="0"/>
              <a:t>Vergleich 2024: 24 Schärpen kostenlos vom Landessportbund</a:t>
            </a:r>
          </a:p>
          <a:p>
            <a:r>
              <a:rPr lang="de-DE" dirty="0"/>
              <a:t>                            12 Schärpen  294,64 €</a:t>
            </a:r>
          </a:p>
        </p:txBody>
      </p:sp>
    </p:spTree>
    <p:extLst>
      <p:ext uri="{BB962C8B-B14F-4D97-AF65-F5344CB8AC3E}">
        <p14:creationId xmlns:p14="http://schemas.microsoft.com/office/powerpoint/2010/main" val="318770905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B8AFA0C-C2AC-40F8-8276-207847A4048D}"/>
              </a:ext>
            </a:extLst>
          </p:cNvPr>
          <p:cNvSpPr>
            <a:spLocks noGrp="1"/>
          </p:cNvSpPr>
          <p:nvPr>
            <p:ph idx="1"/>
          </p:nvPr>
        </p:nvSpPr>
        <p:spPr/>
        <p:txBody>
          <a:bodyPr/>
          <a:lstStyle/>
          <a:p>
            <a:pPr marL="0" indent="0">
              <a:buNone/>
            </a:pPr>
            <a:r>
              <a:rPr lang="de-DE" sz="3200" dirty="0"/>
              <a:t>Beratung und Beschluss darüber, dass Vorstandsmitglieder bei EWU-Veranstaltungen als Trainer beauftragt werden können.</a:t>
            </a:r>
          </a:p>
          <a:p>
            <a:pPr marL="0" indent="0">
              <a:buNone/>
            </a:pPr>
            <a:endParaRPr lang="de-DE" dirty="0"/>
          </a:p>
        </p:txBody>
      </p:sp>
      <p:sp>
        <p:nvSpPr>
          <p:cNvPr id="4" name="Titel 1">
            <a:extLst>
              <a:ext uri="{FF2B5EF4-FFF2-40B4-BE49-F238E27FC236}">
                <a16:creationId xmlns:a16="http://schemas.microsoft.com/office/drawing/2014/main" id="{D0D19CA3-CC96-4129-A28C-215A35DBF88D}"/>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12. Beratung und Beschluss</a:t>
            </a:r>
          </a:p>
        </p:txBody>
      </p:sp>
    </p:spTree>
    <p:extLst>
      <p:ext uri="{BB962C8B-B14F-4D97-AF65-F5344CB8AC3E}">
        <p14:creationId xmlns:p14="http://schemas.microsoft.com/office/powerpoint/2010/main" val="2587945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25A9C-277B-44B2-A44F-30FBF37788E9}"/>
              </a:ext>
            </a:extLst>
          </p:cNvPr>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a:r>
              <a:rPr lang="de-DE" dirty="0"/>
              <a:t>6. Tätigkeitsbericht - 1. und 2. Vorsitzende</a:t>
            </a:r>
          </a:p>
        </p:txBody>
      </p:sp>
      <p:sp>
        <p:nvSpPr>
          <p:cNvPr id="3" name="Inhaltsplatzhalter 2">
            <a:extLst>
              <a:ext uri="{FF2B5EF4-FFF2-40B4-BE49-F238E27FC236}">
                <a16:creationId xmlns:a16="http://schemas.microsoft.com/office/drawing/2014/main" id="{2DEAAD0A-F586-45F6-8A4B-D3B71C2B1ED4}"/>
              </a:ext>
            </a:extLst>
          </p:cNvPr>
          <p:cNvSpPr>
            <a:spLocks noGrp="1"/>
          </p:cNvSpPr>
          <p:nvPr>
            <p:ph idx="1"/>
          </p:nvPr>
        </p:nvSpPr>
        <p:spPr>
          <a:xfrm>
            <a:off x="838200" y="1825624"/>
            <a:ext cx="10515600" cy="4758055"/>
          </a:xfrm>
        </p:spPr>
        <p:txBody>
          <a:bodyPr>
            <a:normAutofit fontScale="92500" lnSpcReduction="10000"/>
          </a:bodyPr>
          <a:lstStyle/>
          <a:p>
            <a:endParaRPr lang="de-DE" dirty="0"/>
          </a:p>
          <a:p>
            <a:r>
              <a:rPr lang="de-DE" dirty="0"/>
              <a:t>Teilnahme Frühjahrstagung  09.-10.03.2024</a:t>
            </a:r>
          </a:p>
          <a:p>
            <a:r>
              <a:rPr lang="de-DE" dirty="0"/>
              <a:t>Ummeldungen Notar</a:t>
            </a:r>
          </a:p>
          <a:p>
            <a:r>
              <a:rPr lang="de-DE" dirty="0"/>
              <a:t>Mitgliederbetreuung</a:t>
            </a:r>
          </a:p>
          <a:p>
            <a:r>
              <a:rPr lang="de-DE" dirty="0"/>
              <a:t>6 Vorstandssitzungen davon 5 online</a:t>
            </a:r>
          </a:p>
          <a:p>
            <a:r>
              <a:rPr lang="de-DE" dirty="0"/>
              <a:t>Teilnahme Länderratssitzungen</a:t>
            </a:r>
          </a:p>
          <a:p>
            <a:r>
              <a:rPr lang="de-DE" dirty="0"/>
              <a:t>Sponsorengewinnung und Betreuung, Kontakt zu anderen Verbänden</a:t>
            </a:r>
          </a:p>
          <a:p>
            <a:r>
              <a:rPr lang="de-DE" dirty="0"/>
              <a:t>Vorbereitung Jahreshauptversammlung 2025</a:t>
            </a:r>
          </a:p>
          <a:p>
            <a:r>
              <a:rPr lang="de-DE" dirty="0"/>
              <a:t>Vorbereitung der Satzungsänderung</a:t>
            </a:r>
          </a:p>
          <a:p>
            <a:r>
              <a:rPr lang="de-DE" dirty="0"/>
              <a:t>…und vieles mehr…</a:t>
            </a:r>
          </a:p>
        </p:txBody>
      </p:sp>
    </p:spTree>
    <p:extLst>
      <p:ext uri="{BB962C8B-B14F-4D97-AF65-F5344CB8AC3E}">
        <p14:creationId xmlns:p14="http://schemas.microsoft.com/office/powerpoint/2010/main" val="18899666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AE43839-9C70-42EE-89ED-E15890DD8E3B}"/>
              </a:ext>
            </a:extLst>
          </p:cNvPr>
          <p:cNvSpPr>
            <a:spLocks noGrp="1"/>
          </p:cNvSpPr>
          <p:nvPr>
            <p:ph idx="1"/>
          </p:nvPr>
        </p:nvSpPr>
        <p:spPr/>
        <p:txBody>
          <a:bodyPr/>
          <a:lstStyle/>
          <a:p>
            <a:pPr marL="0" indent="0">
              <a:buNone/>
            </a:pPr>
            <a:r>
              <a:rPr lang="de-DE" sz="6000" dirty="0"/>
              <a:t>Ehrenmitglied</a:t>
            </a:r>
          </a:p>
          <a:p>
            <a:endParaRPr lang="de-DE" dirty="0"/>
          </a:p>
          <a:p>
            <a:pPr marL="0" indent="0">
              <a:buNone/>
            </a:pPr>
            <a:r>
              <a:rPr lang="de-DE" sz="4400" dirty="0"/>
              <a:t>Stefani Berend</a:t>
            </a:r>
          </a:p>
        </p:txBody>
      </p:sp>
      <p:sp>
        <p:nvSpPr>
          <p:cNvPr id="4" name="Titel 1">
            <a:extLst>
              <a:ext uri="{FF2B5EF4-FFF2-40B4-BE49-F238E27FC236}">
                <a16:creationId xmlns:a16="http://schemas.microsoft.com/office/drawing/2014/main" id="{FA7EB83B-3C9C-484E-8DFD-4710B3748781}"/>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21204506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AE43839-9C70-42EE-89ED-E15890DD8E3B}"/>
              </a:ext>
            </a:extLst>
          </p:cNvPr>
          <p:cNvSpPr>
            <a:spLocks noGrp="1"/>
          </p:cNvSpPr>
          <p:nvPr>
            <p:ph idx="1"/>
          </p:nvPr>
        </p:nvSpPr>
        <p:spPr/>
        <p:txBody>
          <a:bodyPr/>
          <a:lstStyle/>
          <a:p>
            <a:pPr marL="0" indent="0">
              <a:buNone/>
            </a:pPr>
            <a:r>
              <a:rPr lang="de-DE" sz="6000" dirty="0"/>
              <a:t>Silbernes Reitabzeichen</a:t>
            </a:r>
          </a:p>
          <a:p>
            <a:endParaRPr lang="de-DE" dirty="0"/>
          </a:p>
          <a:p>
            <a:pPr marL="0" indent="0">
              <a:buNone/>
            </a:pPr>
            <a:r>
              <a:rPr lang="de-DE" sz="4400" dirty="0"/>
              <a:t>Ilka Jantzen</a:t>
            </a:r>
          </a:p>
        </p:txBody>
      </p:sp>
      <p:sp>
        <p:nvSpPr>
          <p:cNvPr id="4" name="Titel 1">
            <a:extLst>
              <a:ext uri="{FF2B5EF4-FFF2-40B4-BE49-F238E27FC236}">
                <a16:creationId xmlns:a16="http://schemas.microsoft.com/office/drawing/2014/main" id="{FA7EB83B-3C9C-484E-8DFD-4710B3748781}"/>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1952848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AE43839-9C70-42EE-89ED-E15890DD8E3B}"/>
              </a:ext>
            </a:extLst>
          </p:cNvPr>
          <p:cNvSpPr>
            <a:spLocks noGrp="1"/>
          </p:cNvSpPr>
          <p:nvPr>
            <p:ph idx="1"/>
          </p:nvPr>
        </p:nvSpPr>
        <p:spPr/>
        <p:txBody>
          <a:bodyPr/>
          <a:lstStyle/>
          <a:p>
            <a:pPr marL="0" indent="0">
              <a:buNone/>
            </a:pPr>
            <a:r>
              <a:rPr lang="de-DE" sz="6000" dirty="0"/>
              <a:t>Future Cup 2024</a:t>
            </a:r>
          </a:p>
          <a:p>
            <a:endParaRPr lang="de-DE" dirty="0"/>
          </a:p>
          <a:p>
            <a:pPr marL="0" indent="0">
              <a:buNone/>
            </a:pPr>
            <a:r>
              <a:rPr lang="de-DE" sz="4400" dirty="0"/>
              <a:t>Paula </a:t>
            </a:r>
            <a:r>
              <a:rPr lang="de-DE" sz="4400" dirty="0" err="1"/>
              <a:t>Kallies</a:t>
            </a:r>
            <a:endParaRPr lang="de-DE" sz="4400" dirty="0"/>
          </a:p>
          <a:p>
            <a:pPr marL="0" indent="0">
              <a:buNone/>
            </a:pPr>
            <a:r>
              <a:rPr lang="de-DE" sz="4400" dirty="0"/>
              <a:t>Annelie </a:t>
            </a:r>
            <a:r>
              <a:rPr lang="de-DE" sz="4400" dirty="0" err="1"/>
              <a:t>Lemanski</a:t>
            </a:r>
            <a:endParaRPr lang="de-DE" sz="4400" dirty="0"/>
          </a:p>
        </p:txBody>
      </p:sp>
      <p:sp>
        <p:nvSpPr>
          <p:cNvPr id="4" name="Titel 1">
            <a:extLst>
              <a:ext uri="{FF2B5EF4-FFF2-40B4-BE49-F238E27FC236}">
                <a16:creationId xmlns:a16="http://schemas.microsoft.com/office/drawing/2014/main" id="{FA7EB83B-3C9C-484E-8DFD-4710B3748781}"/>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34796062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33F6B70-480F-42F4-8E7A-193D29071DC8}"/>
              </a:ext>
            </a:extLst>
          </p:cNvPr>
          <p:cNvSpPr>
            <a:spLocks noGrp="1"/>
          </p:cNvSpPr>
          <p:nvPr>
            <p:ph idx="1"/>
          </p:nvPr>
        </p:nvSpPr>
        <p:spPr/>
        <p:txBody>
          <a:bodyPr/>
          <a:lstStyle/>
          <a:p>
            <a:pPr marL="0" indent="0">
              <a:buNone/>
            </a:pPr>
            <a:r>
              <a:rPr lang="de-DE" sz="6000" dirty="0"/>
              <a:t>Walk </a:t>
            </a:r>
            <a:r>
              <a:rPr lang="de-DE" sz="6000" dirty="0" err="1"/>
              <a:t>Trot</a:t>
            </a:r>
            <a:r>
              <a:rPr lang="de-DE" sz="6000" dirty="0"/>
              <a:t> Cup 2024</a:t>
            </a:r>
          </a:p>
          <a:p>
            <a:endParaRPr lang="de-DE" dirty="0"/>
          </a:p>
          <a:p>
            <a:pPr marL="0" indent="0">
              <a:buNone/>
            </a:pPr>
            <a:r>
              <a:rPr lang="de-DE" sz="4400" dirty="0"/>
              <a:t>Antonia Alert</a:t>
            </a:r>
          </a:p>
          <a:p>
            <a:pPr marL="0" indent="0">
              <a:buNone/>
            </a:pPr>
            <a:r>
              <a:rPr lang="de-DE" sz="4400" dirty="0"/>
              <a:t>Jasmin Geißler</a:t>
            </a:r>
          </a:p>
          <a:p>
            <a:pPr marL="0" indent="0">
              <a:buNone/>
            </a:pPr>
            <a:r>
              <a:rPr lang="de-DE" sz="4400" dirty="0" err="1"/>
              <a:t>Smilla</a:t>
            </a:r>
            <a:r>
              <a:rPr lang="de-DE" sz="4400" dirty="0"/>
              <a:t> Seidel</a:t>
            </a:r>
          </a:p>
          <a:p>
            <a:pPr marL="0" indent="0">
              <a:buNone/>
            </a:pPr>
            <a:endParaRPr lang="de-DE" dirty="0"/>
          </a:p>
        </p:txBody>
      </p:sp>
      <p:sp>
        <p:nvSpPr>
          <p:cNvPr id="4" name="Titel 1">
            <a:extLst>
              <a:ext uri="{FF2B5EF4-FFF2-40B4-BE49-F238E27FC236}">
                <a16:creationId xmlns:a16="http://schemas.microsoft.com/office/drawing/2014/main" id="{1F2465AD-FF92-4BCA-A544-9C03A722131D}"/>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22986097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4585D97-62FA-407E-9865-6044CE16E6A5}"/>
              </a:ext>
            </a:extLst>
          </p:cNvPr>
          <p:cNvSpPr>
            <a:spLocks noGrp="1"/>
          </p:cNvSpPr>
          <p:nvPr>
            <p:ph idx="1"/>
          </p:nvPr>
        </p:nvSpPr>
        <p:spPr/>
        <p:txBody>
          <a:bodyPr/>
          <a:lstStyle/>
          <a:p>
            <a:pPr marL="0" indent="0">
              <a:buNone/>
            </a:pPr>
            <a:r>
              <a:rPr lang="de-DE" sz="6000" dirty="0"/>
              <a:t>LK 3 Award</a:t>
            </a:r>
          </a:p>
          <a:p>
            <a:endParaRPr lang="de-DE" dirty="0"/>
          </a:p>
          <a:p>
            <a:pPr marL="0" indent="0">
              <a:buNone/>
            </a:pPr>
            <a:r>
              <a:rPr lang="de-DE" sz="4400" dirty="0"/>
              <a:t>Helene Rohrberg</a:t>
            </a:r>
          </a:p>
          <a:p>
            <a:pPr marL="0" indent="0">
              <a:buNone/>
            </a:pPr>
            <a:r>
              <a:rPr lang="de-DE" sz="4400" dirty="0"/>
              <a:t>Silvia Hoeft</a:t>
            </a:r>
          </a:p>
        </p:txBody>
      </p:sp>
      <p:sp>
        <p:nvSpPr>
          <p:cNvPr id="4" name="Titel 1">
            <a:extLst>
              <a:ext uri="{FF2B5EF4-FFF2-40B4-BE49-F238E27FC236}">
                <a16:creationId xmlns:a16="http://schemas.microsoft.com/office/drawing/2014/main" id="{B1005C10-E390-4FF0-AE5D-CBA190F504C2}"/>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16169549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B3BF4A0-71C5-410B-A1A0-67DB69A5D2F2}"/>
              </a:ext>
            </a:extLst>
          </p:cNvPr>
          <p:cNvSpPr>
            <a:spLocks noGrp="1"/>
          </p:cNvSpPr>
          <p:nvPr>
            <p:ph idx="1"/>
          </p:nvPr>
        </p:nvSpPr>
        <p:spPr/>
        <p:txBody>
          <a:bodyPr/>
          <a:lstStyle/>
          <a:p>
            <a:pPr marL="0" indent="0">
              <a:buNone/>
            </a:pPr>
            <a:r>
              <a:rPr lang="de-DE" b="1" dirty="0"/>
              <a:t>Berlin-Brandenburg Trophy – Sponsor Cowboy Headquarters</a:t>
            </a:r>
          </a:p>
          <a:p>
            <a:endParaRPr lang="de-DE" dirty="0"/>
          </a:p>
          <a:p>
            <a:pPr marL="0" indent="0">
              <a:buNone/>
            </a:pPr>
            <a:r>
              <a:rPr lang="de-DE" sz="3200" dirty="0"/>
              <a:t>LK1A</a:t>
            </a:r>
          </a:p>
          <a:p>
            <a:pPr marL="0" indent="0">
              <a:buNone/>
            </a:pPr>
            <a:r>
              <a:rPr lang="de-DE" sz="3200" dirty="0"/>
              <a:t> </a:t>
            </a:r>
          </a:p>
          <a:p>
            <a:pPr marL="0" lvl="0" indent="0">
              <a:buNone/>
            </a:pPr>
            <a:r>
              <a:rPr lang="de-DE" sz="3200" dirty="0"/>
              <a:t>1. Platz:	Elias Ehlert auf ML Missouri </a:t>
            </a:r>
            <a:r>
              <a:rPr lang="de-DE" sz="3200" dirty="0" err="1"/>
              <a:t>Sihu</a:t>
            </a:r>
            <a:endParaRPr lang="de-DE" sz="3200" dirty="0"/>
          </a:p>
          <a:p>
            <a:pPr marL="0" indent="0">
              <a:buNone/>
            </a:pPr>
            <a:endParaRPr lang="de-DE" dirty="0"/>
          </a:p>
        </p:txBody>
      </p:sp>
      <p:sp>
        <p:nvSpPr>
          <p:cNvPr id="4" name="Titel 1">
            <a:extLst>
              <a:ext uri="{FF2B5EF4-FFF2-40B4-BE49-F238E27FC236}">
                <a16:creationId xmlns:a16="http://schemas.microsoft.com/office/drawing/2014/main" id="{D2824186-BC91-494D-8721-184EF7A61AC8}"/>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288654674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05DE32D3-E6DA-412B-A797-766D81E16D8D}"/>
              </a:ext>
            </a:extLst>
          </p:cNvPr>
          <p:cNvSpPr>
            <a:spLocks noGrp="1"/>
          </p:cNvSpPr>
          <p:nvPr>
            <p:ph idx="1"/>
          </p:nvPr>
        </p:nvSpPr>
        <p:spPr/>
        <p:txBody>
          <a:bodyPr/>
          <a:lstStyle/>
          <a:p>
            <a:pPr marL="0" indent="0">
              <a:buNone/>
            </a:pPr>
            <a:r>
              <a:rPr lang="de-DE" b="1" dirty="0"/>
              <a:t>Berlin-Brandenburg Trophy – Sponsor Cowboy Headquarters</a:t>
            </a:r>
          </a:p>
          <a:p>
            <a:endParaRPr lang="de-DE" dirty="0"/>
          </a:p>
          <a:p>
            <a:pPr marL="0" indent="0">
              <a:buNone/>
            </a:pPr>
            <a:r>
              <a:rPr lang="de-DE" sz="3200" dirty="0"/>
              <a:t>LK1B</a:t>
            </a:r>
          </a:p>
          <a:p>
            <a:pPr marL="0" indent="0">
              <a:buNone/>
            </a:pPr>
            <a:r>
              <a:rPr lang="de-DE" sz="3200" dirty="0"/>
              <a:t> </a:t>
            </a:r>
          </a:p>
          <a:p>
            <a:pPr marL="0" lvl="0" indent="0">
              <a:buNone/>
            </a:pPr>
            <a:r>
              <a:rPr lang="de-DE" sz="3200" dirty="0"/>
              <a:t>1. Platz:	Johanna Marie Lübke auf </a:t>
            </a:r>
            <a:r>
              <a:rPr lang="de-DE" sz="3200" dirty="0" err="1"/>
              <a:t>Philipp`s</a:t>
            </a:r>
            <a:r>
              <a:rPr lang="de-DE" sz="3200" dirty="0"/>
              <a:t> Magic </a:t>
            </a:r>
            <a:r>
              <a:rPr lang="de-DE" sz="3200" dirty="0" err="1"/>
              <a:t>Impulsion</a:t>
            </a:r>
            <a:endParaRPr lang="de-DE" dirty="0"/>
          </a:p>
        </p:txBody>
      </p:sp>
      <p:sp>
        <p:nvSpPr>
          <p:cNvPr id="4" name="Titel 1">
            <a:extLst>
              <a:ext uri="{FF2B5EF4-FFF2-40B4-BE49-F238E27FC236}">
                <a16:creationId xmlns:a16="http://schemas.microsoft.com/office/drawing/2014/main" id="{5BFCE3CA-D24B-415A-9A44-3D639432B1D5}"/>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20811738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9461EB05-C1C8-4420-9C83-45E5DFE4D5F3}"/>
              </a:ext>
            </a:extLst>
          </p:cNvPr>
          <p:cNvSpPr>
            <a:spLocks noGrp="1"/>
          </p:cNvSpPr>
          <p:nvPr>
            <p:ph idx="1"/>
          </p:nvPr>
        </p:nvSpPr>
        <p:spPr/>
        <p:txBody>
          <a:bodyPr/>
          <a:lstStyle/>
          <a:p>
            <a:pPr marL="0" indent="0">
              <a:buNone/>
            </a:pPr>
            <a:r>
              <a:rPr lang="de-DE" b="1" dirty="0"/>
              <a:t>Berlin-Brandenburg Trophy – Sponsor Cowboy Headquarters</a:t>
            </a:r>
          </a:p>
          <a:p>
            <a:endParaRPr lang="de-DE" dirty="0"/>
          </a:p>
          <a:p>
            <a:pPr marL="0" indent="0">
              <a:buNone/>
            </a:pPr>
            <a:r>
              <a:rPr lang="de-DE" dirty="0"/>
              <a:t>LK2A</a:t>
            </a:r>
          </a:p>
          <a:p>
            <a:pPr marL="0" indent="0">
              <a:buNone/>
            </a:pPr>
            <a:r>
              <a:rPr lang="de-DE" dirty="0"/>
              <a:t> </a:t>
            </a:r>
          </a:p>
          <a:p>
            <a:pPr marL="0" lvl="0" indent="0">
              <a:buNone/>
            </a:pPr>
            <a:r>
              <a:rPr lang="de-DE" dirty="0"/>
              <a:t>1. Platz:	Ilka Jantzen auf Twisted Smart </a:t>
            </a:r>
            <a:r>
              <a:rPr lang="de-DE" dirty="0" err="1"/>
              <a:t>Peppy</a:t>
            </a:r>
            <a:endParaRPr lang="de-DE" dirty="0"/>
          </a:p>
        </p:txBody>
      </p:sp>
      <p:sp>
        <p:nvSpPr>
          <p:cNvPr id="4" name="Titel 1">
            <a:extLst>
              <a:ext uri="{FF2B5EF4-FFF2-40B4-BE49-F238E27FC236}">
                <a16:creationId xmlns:a16="http://schemas.microsoft.com/office/drawing/2014/main" id="{25A93BE8-9DA6-4B32-9FD7-4B950714ECCB}"/>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28337220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1262297-6A26-438C-A5F5-431004C9FE9A}"/>
              </a:ext>
            </a:extLst>
          </p:cNvPr>
          <p:cNvSpPr>
            <a:spLocks noGrp="1"/>
          </p:cNvSpPr>
          <p:nvPr>
            <p:ph idx="1"/>
          </p:nvPr>
        </p:nvSpPr>
        <p:spPr/>
        <p:txBody>
          <a:bodyPr/>
          <a:lstStyle/>
          <a:p>
            <a:pPr marL="0" indent="0">
              <a:buNone/>
            </a:pPr>
            <a:r>
              <a:rPr lang="de-DE" b="1" dirty="0"/>
              <a:t>Berlin-Brandenburg Trophy – Sponsor Cowboy Headquarters</a:t>
            </a:r>
          </a:p>
          <a:p>
            <a:endParaRPr lang="de-DE" dirty="0"/>
          </a:p>
          <a:p>
            <a:pPr marL="0" indent="0">
              <a:buNone/>
            </a:pPr>
            <a:r>
              <a:rPr lang="de-DE" dirty="0"/>
              <a:t>LK2B</a:t>
            </a:r>
          </a:p>
          <a:p>
            <a:pPr marL="0" indent="0">
              <a:buNone/>
            </a:pPr>
            <a:r>
              <a:rPr lang="de-DE" dirty="0"/>
              <a:t> </a:t>
            </a:r>
          </a:p>
          <a:p>
            <a:pPr marL="0" lvl="0" indent="0">
              <a:buNone/>
            </a:pPr>
            <a:r>
              <a:rPr lang="de-DE" dirty="0"/>
              <a:t>1. Platz:	Amadeus von Hören auf El </a:t>
            </a:r>
            <a:r>
              <a:rPr lang="de-DE" dirty="0" err="1"/>
              <a:t>Toro</a:t>
            </a:r>
            <a:r>
              <a:rPr lang="de-DE" dirty="0"/>
              <a:t> Del City</a:t>
            </a:r>
          </a:p>
          <a:p>
            <a:pPr marL="0" lvl="0" indent="0">
              <a:buNone/>
            </a:pPr>
            <a:r>
              <a:rPr lang="de-DE" dirty="0"/>
              <a:t>1. Platz:	Emily </a:t>
            </a:r>
            <a:r>
              <a:rPr lang="de-DE" dirty="0" err="1"/>
              <a:t>Kirschke</a:t>
            </a:r>
            <a:r>
              <a:rPr lang="de-DE" dirty="0"/>
              <a:t> auf </a:t>
            </a:r>
            <a:r>
              <a:rPr lang="de-DE" dirty="0" err="1"/>
              <a:t>Philipp`s</a:t>
            </a:r>
            <a:r>
              <a:rPr lang="de-DE" dirty="0"/>
              <a:t> Magic </a:t>
            </a:r>
            <a:r>
              <a:rPr lang="de-DE" dirty="0" err="1"/>
              <a:t>Impulsion</a:t>
            </a:r>
            <a:endParaRPr lang="de-DE" dirty="0"/>
          </a:p>
        </p:txBody>
      </p:sp>
      <p:sp>
        <p:nvSpPr>
          <p:cNvPr id="4" name="Titel 1">
            <a:extLst>
              <a:ext uri="{FF2B5EF4-FFF2-40B4-BE49-F238E27FC236}">
                <a16:creationId xmlns:a16="http://schemas.microsoft.com/office/drawing/2014/main" id="{39E065E9-8DF3-4D10-BA0C-7C0EABCAFF2C}"/>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3625953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9FF0955-91A1-46F9-854E-3AADB49093D2}"/>
              </a:ext>
            </a:extLst>
          </p:cNvPr>
          <p:cNvSpPr>
            <a:spLocks noGrp="1"/>
          </p:cNvSpPr>
          <p:nvPr>
            <p:ph idx="1"/>
          </p:nvPr>
        </p:nvSpPr>
        <p:spPr/>
        <p:txBody>
          <a:bodyPr/>
          <a:lstStyle/>
          <a:p>
            <a:pPr marL="0" indent="0">
              <a:buNone/>
            </a:pPr>
            <a:r>
              <a:rPr lang="de-DE" b="1" dirty="0"/>
              <a:t>Berlin-Brandenburg Trophy – Sponsor Cowboy Headquarters</a:t>
            </a:r>
          </a:p>
          <a:p>
            <a:endParaRPr lang="de-DE" dirty="0"/>
          </a:p>
          <a:p>
            <a:pPr marL="0" indent="0">
              <a:buNone/>
            </a:pPr>
            <a:r>
              <a:rPr lang="de-DE" dirty="0"/>
              <a:t>LK3A</a:t>
            </a:r>
          </a:p>
          <a:p>
            <a:pPr marL="0" indent="0">
              <a:buNone/>
            </a:pPr>
            <a:r>
              <a:rPr lang="de-DE" dirty="0"/>
              <a:t> </a:t>
            </a:r>
          </a:p>
          <a:p>
            <a:pPr marL="0" lvl="0" indent="0">
              <a:buNone/>
            </a:pPr>
            <a:r>
              <a:rPr lang="de-DE" dirty="0"/>
              <a:t>1. Platz:	Jennifer Kuchinke auf Black Velvet</a:t>
            </a:r>
          </a:p>
        </p:txBody>
      </p:sp>
      <p:sp>
        <p:nvSpPr>
          <p:cNvPr id="4" name="Titel 1">
            <a:extLst>
              <a:ext uri="{FF2B5EF4-FFF2-40B4-BE49-F238E27FC236}">
                <a16:creationId xmlns:a16="http://schemas.microsoft.com/office/drawing/2014/main" id="{82A04E2D-12E5-4EE4-8F2D-4121A6166679}"/>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23311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BD807B6-4E79-4915-B5E6-A8BC37ED63E5}"/>
              </a:ext>
            </a:extLst>
          </p:cNvPr>
          <p:cNvSpPr>
            <a:spLocks noGrp="1"/>
          </p:cNvSpPr>
          <p:nvPr>
            <p:ph idx="1"/>
          </p:nvPr>
        </p:nvSpPr>
        <p:spPr>
          <a:xfrm>
            <a:off x="838200" y="1825625"/>
            <a:ext cx="10515600" cy="4667250"/>
          </a:xfrm>
        </p:spPr>
        <p:txBody>
          <a:bodyPr>
            <a:normAutofit/>
          </a:bodyPr>
          <a:lstStyle/>
          <a:p>
            <a:pPr marL="0" indent="0">
              <a:buNone/>
            </a:pPr>
            <a:r>
              <a:rPr lang="de-DE" b="1" u="sng" dirty="0"/>
              <a:t>Wichtiges aus LR und Präsidium</a:t>
            </a:r>
            <a:endParaRPr lang="de-DE" sz="2400" dirty="0"/>
          </a:p>
          <a:p>
            <a:pPr marL="0" lvl="0" indent="0">
              <a:buNone/>
            </a:pPr>
            <a:endParaRPr lang="de-DE" sz="2400" dirty="0"/>
          </a:p>
          <a:p>
            <a:r>
              <a:rPr lang="de-DE" sz="2400" dirty="0"/>
              <a:t>Änderungen für 3 jährig </a:t>
            </a:r>
            <a:r>
              <a:rPr lang="de-DE" sz="2400" dirty="0" err="1"/>
              <a:t>geshowte</a:t>
            </a:r>
            <a:r>
              <a:rPr lang="de-DE" sz="2400" dirty="0"/>
              <a:t> Jungpferde auf LM</a:t>
            </a:r>
          </a:p>
          <a:p>
            <a:r>
              <a:rPr lang="de-DE" sz="2400" dirty="0"/>
              <a:t>Der LK 3 Award enthält ab 2025 nur noch: RR, TH, WHS.</a:t>
            </a:r>
          </a:p>
          <a:p>
            <a:r>
              <a:rPr lang="de-DE" sz="2400" dirty="0"/>
              <a:t>LK 3 Award und </a:t>
            </a:r>
            <a:r>
              <a:rPr lang="de-DE" sz="2400" dirty="0" err="1"/>
              <a:t>HighPrice</a:t>
            </a:r>
            <a:r>
              <a:rPr lang="de-DE" sz="2400" dirty="0"/>
              <a:t> Disziplin 2025 ist Ranch </a:t>
            </a:r>
            <a:r>
              <a:rPr lang="de-DE" sz="2400" dirty="0" err="1"/>
              <a:t>Riding</a:t>
            </a:r>
            <a:r>
              <a:rPr lang="de-DE" sz="2400" dirty="0"/>
              <a:t>.</a:t>
            </a:r>
          </a:p>
          <a:p>
            <a:r>
              <a:rPr lang="de-DE" sz="2400" dirty="0"/>
              <a:t>Freestyle Ranch </a:t>
            </a:r>
            <a:r>
              <a:rPr lang="de-DE" sz="2400" dirty="0" err="1"/>
              <a:t>Riding</a:t>
            </a:r>
            <a:r>
              <a:rPr lang="de-DE" sz="2400" dirty="0"/>
              <a:t> Cup auf der GO, Videobewerbung bis 01.07.2025</a:t>
            </a:r>
          </a:p>
        </p:txBody>
      </p:sp>
      <p:sp>
        <p:nvSpPr>
          <p:cNvPr id="4" name="Titel 1">
            <a:extLst>
              <a:ext uri="{FF2B5EF4-FFF2-40B4-BE49-F238E27FC236}">
                <a16:creationId xmlns:a16="http://schemas.microsoft.com/office/drawing/2014/main" id="{CD9D0D42-D54A-40C2-8BFA-7D84DDA6DE3D}"/>
              </a:ext>
            </a:extLst>
          </p:cNvPr>
          <p:cNvSpPr>
            <a:spLocks noGrp="1"/>
          </p:cNvSpPr>
          <p:nvPr>
            <p:ph type="title"/>
          </p:nvPr>
        </p:nvSpPr>
        <p:spPr>
          <a:xfrm>
            <a:off x="838200" y="365125"/>
            <a:ext cx="10515600" cy="1325563"/>
          </a:xfrm>
        </p:spPr>
        <p:style>
          <a:lnRef idx="3">
            <a:schemeClr val="lt1"/>
          </a:lnRef>
          <a:fillRef idx="1">
            <a:schemeClr val="accent6"/>
          </a:fillRef>
          <a:effectRef idx="1">
            <a:schemeClr val="accent6"/>
          </a:effectRef>
          <a:fontRef idx="minor">
            <a:schemeClr val="lt1"/>
          </a:fontRef>
        </p:style>
        <p:txBody>
          <a:bodyPr/>
          <a:lstStyle/>
          <a:p>
            <a:pPr algn="ctr"/>
            <a:r>
              <a:rPr lang="de-DE" dirty="0"/>
              <a:t>6. Tätigkeitsbericht - 1. und 2. Vorsitzende</a:t>
            </a:r>
          </a:p>
        </p:txBody>
      </p:sp>
    </p:spTree>
    <p:extLst>
      <p:ext uri="{BB962C8B-B14F-4D97-AF65-F5344CB8AC3E}">
        <p14:creationId xmlns:p14="http://schemas.microsoft.com/office/powerpoint/2010/main" val="18216095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BB9247C-118B-44C0-9FF1-92D20FD1F884}"/>
              </a:ext>
            </a:extLst>
          </p:cNvPr>
          <p:cNvSpPr>
            <a:spLocks noGrp="1"/>
          </p:cNvSpPr>
          <p:nvPr>
            <p:ph idx="1"/>
          </p:nvPr>
        </p:nvSpPr>
        <p:spPr/>
        <p:txBody>
          <a:bodyPr/>
          <a:lstStyle/>
          <a:p>
            <a:pPr marL="0" indent="0">
              <a:buNone/>
            </a:pPr>
            <a:r>
              <a:rPr lang="de-DE" b="1" dirty="0"/>
              <a:t>Berlin-Brandenburg Trophy – Sponsor Cowboy Headquarters</a:t>
            </a:r>
          </a:p>
          <a:p>
            <a:endParaRPr lang="de-DE" dirty="0"/>
          </a:p>
          <a:p>
            <a:pPr marL="0" indent="0">
              <a:buNone/>
            </a:pPr>
            <a:r>
              <a:rPr lang="de-DE" dirty="0"/>
              <a:t>LK3B</a:t>
            </a:r>
          </a:p>
          <a:p>
            <a:pPr marL="0" indent="0">
              <a:buNone/>
            </a:pPr>
            <a:r>
              <a:rPr lang="de-DE" dirty="0"/>
              <a:t> </a:t>
            </a:r>
          </a:p>
          <a:p>
            <a:pPr marL="0" lvl="0" indent="0">
              <a:buNone/>
            </a:pPr>
            <a:r>
              <a:rPr lang="de-DE" dirty="0"/>
              <a:t>1. Platz:	Helene Rohrberg auf Ella</a:t>
            </a:r>
          </a:p>
          <a:p>
            <a:pPr marL="0" indent="0">
              <a:buNone/>
            </a:pPr>
            <a:endParaRPr lang="de-DE" dirty="0"/>
          </a:p>
        </p:txBody>
      </p:sp>
      <p:sp>
        <p:nvSpPr>
          <p:cNvPr id="4" name="Titel 1">
            <a:extLst>
              <a:ext uri="{FF2B5EF4-FFF2-40B4-BE49-F238E27FC236}">
                <a16:creationId xmlns:a16="http://schemas.microsoft.com/office/drawing/2014/main" id="{308E9E9C-DA74-47E8-94D7-05745C83C884}"/>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25405444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8E305A55-F3D2-4129-BECE-994B6EF0807F}"/>
              </a:ext>
            </a:extLst>
          </p:cNvPr>
          <p:cNvSpPr>
            <a:spLocks noGrp="1"/>
          </p:cNvSpPr>
          <p:nvPr>
            <p:ph idx="1"/>
          </p:nvPr>
        </p:nvSpPr>
        <p:spPr/>
        <p:txBody>
          <a:bodyPr/>
          <a:lstStyle/>
          <a:p>
            <a:pPr marL="0" indent="0">
              <a:buNone/>
            </a:pPr>
            <a:r>
              <a:rPr lang="de-DE" b="1" dirty="0"/>
              <a:t>Berlin-Brandenburg Trophy – Sponsor Cowboy Headquarters</a:t>
            </a:r>
          </a:p>
          <a:p>
            <a:endParaRPr lang="de-DE" dirty="0"/>
          </a:p>
          <a:p>
            <a:pPr marL="0" indent="0">
              <a:buNone/>
            </a:pPr>
            <a:r>
              <a:rPr lang="de-DE" dirty="0"/>
              <a:t>LK4A</a:t>
            </a:r>
          </a:p>
          <a:p>
            <a:pPr marL="0" indent="0">
              <a:buNone/>
            </a:pPr>
            <a:r>
              <a:rPr lang="de-DE" dirty="0"/>
              <a:t> </a:t>
            </a:r>
          </a:p>
          <a:p>
            <a:pPr marL="0" lvl="0" indent="0">
              <a:buNone/>
            </a:pPr>
            <a:r>
              <a:rPr lang="de-DE" dirty="0"/>
              <a:t>1. Platz:	Jenny Ventura auf Hickorys Lightning Cat</a:t>
            </a:r>
          </a:p>
        </p:txBody>
      </p:sp>
      <p:sp>
        <p:nvSpPr>
          <p:cNvPr id="4" name="Titel 1">
            <a:extLst>
              <a:ext uri="{FF2B5EF4-FFF2-40B4-BE49-F238E27FC236}">
                <a16:creationId xmlns:a16="http://schemas.microsoft.com/office/drawing/2014/main" id="{FA3586DD-4516-4FD2-9132-61B990BAB044}"/>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24205584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7CAC712D-009F-4A70-84FF-F02C1CBD7A22}"/>
              </a:ext>
            </a:extLst>
          </p:cNvPr>
          <p:cNvSpPr>
            <a:spLocks noGrp="1"/>
          </p:cNvSpPr>
          <p:nvPr>
            <p:ph idx="1"/>
          </p:nvPr>
        </p:nvSpPr>
        <p:spPr/>
        <p:txBody>
          <a:bodyPr/>
          <a:lstStyle/>
          <a:p>
            <a:pPr marL="0" indent="0">
              <a:buNone/>
            </a:pPr>
            <a:r>
              <a:rPr lang="de-DE" b="1" dirty="0"/>
              <a:t>Berlin-Brandenburg Trophy – Sponsor Cowboy Headquarters</a:t>
            </a:r>
          </a:p>
          <a:p>
            <a:endParaRPr lang="de-DE" dirty="0"/>
          </a:p>
          <a:p>
            <a:pPr marL="0" indent="0">
              <a:buNone/>
            </a:pPr>
            <a:r>
              <a:rPr lang="de-DE" dirty="0"/>
              <a:t>LK4B</a:t>
            </a:r>
          </a:p>
          <a:p>
            <a:pPr marL="0" indent="0">
              <a:buNone/>
            </a:pPr>
            <a:r>
              <a:rPr lang="de-DE" dirty="0"/>
              <a:t> </a:t>
            </a:r>
          </a:p>
          <a:p>
            <a:pPr marL="0" lvl="0" indent="0">
              <a:buNone/>
            </a:pPr>
            <a:r>
              <a:rPr lang="de-DE" dirty="0"/>
              <a:t>1. Platz:	Paula </a:t>
            </a:r>
            <a:r>
              <a:rPr lang="de-DE" dirty="0" err="1"/>
              <a:t>Kallies</a:t>
            </a:r>
            <a:r>
              <a:rPr lang="de-DE" dirty="0"/>
              <a:t> auf DC </a:t>
            </a:r>
            <a:r>
              <a:rPr lang="de-DE" dirty="0" err="1"/>
              <a:t>Gloryeus</a:t>
            </a:r>
            <a:r>
              <a:rPr lang="de-DE" dirty="0"/>
              <a:t> Diamond</a:t>
            </a:r>
          </a:p>
        </p:txBody>
      </p:sp>
      <p:sp>
        <p:nvSpPr>
          <p:cNvPr id="4" name="Titel 1">
            <a:extLst>
              <a:ext uri="{FF2B5EF4-FFF2-40B4-BE49-F238E27FC236}">
                <a16:creationId xmlns:a16="http://schemas.microsoft.com/office/drawing/2014/main" id="{55AF4E18-E3F9-4B48-AC3B-F7D68BBFAE5C}"/>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82535374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AF6BADC-7FED-429D-8DA3-15229C859608}"/>
              </a:ext>
            </a:extLst>
          </p:cNvPr>
          <p:cNvSpPr>
            <a:spLocks noGrp="1"/>
          </p:cNvSpPr>
          <p:nvPr>
            <p:ph idx="1"/>
          </p:nvPr>
        </p:nvSpPr>
        <p:spPr/>
        <p:txBody>
          <a:bodyPr/>
          <a:lstStyle/>
          <a:p>
            <a:pPr marL="0" indent="0">
              <a:buNone/>
            </a:pPr>
            <a:r>
              <a:rPr lang="de-DE" b="1" dirty="0"/>
              <a:t>Jungpferde Trophy – Sponsor Cowboy Headquarters</a:t>
            </a:r>
          </a:p>
          <a:p>
            <a:endParaRPr lang="de-DE" dirty="0"/>
          </a:p>
          <a:p>
            <a:pPr marL="0" indent="0">
              <a:buNone/>
            </a:pPr>
            <a:r>
              <a:rPr lang="en-US" dirty="0"/>
              <a:t>4jährig	1. Platz:	</a:t>
            </a:r>
            <a:r>
              <a:rPr lang="en-US" dirty="0" err="1"/>
              <a:t>Franzisca</a:t>
            </a:r>
            <a:r>
              <a:rPr lang="en-US" dirty="0"/>
              <a:t> Heidenreich</a:t>
            </a:r>
            <a:r>
              <a:rPr lang="de-DE" dirty="0"/>
              <a:t> mit Pippa Chic Olena</a:t>
            </a:r>
          </a:p>
          <a:p>
            <a:pPr marL="0" indent="0">
              <a:buNone/>
            </a:pPr>
            <a:endParaRPr lang="de-DE" dirty="0"/>
          </a:p>
          <a:p>
            <a:pPr marL="0" indent="0">
              <a:buNone/>
            </a:pPr>
            <a:r>
              <a:rPr lang="en-US" dirty="0"/>
              <a:t>5jährig	1. Platz:	</a:t>
            </a:r>
            <a:r>
              <a:rPr lang="en-US" dirty="0" err="1"/>
              <a:t>Franzisca</a:t>
            </a:r>
            <a:r>
              <a:rPr lang="en-US" dirty="0"/>
              <a:t> Heidenreich</a:t>
            </a:r>
            <a:r>
              <a:rPr lang="de-DE" dirty="0"/>
              <a:t> mit </a:t>
            </a:r>
            <a:r>
              <a:rPr lang="de-DE" dirty="0" err="1"/>
              <a:t>Playgun</a:t>
            </a:r>
            <a:r>
              <a:rPr lang="de-DE" dirty="0"/>
              <a:t> Chic Steady</a:t>
            </a:r>
          </a:p>
          <a:p>
            <a:pPr marL="0" indent="0">
              <a:buNone/>
            </a:pPr>
            <a:endParaRPr lang="de-DE" dirty="0"/>
          </a:p>
        </p:txBody>
      </p:sp>
      <p:sp>
        <p:nvSpPr>
          <p:cNvPr id="4" name="Titel 1">
            <a:extLst>
              <a:ext uri="{FF2B5EF4-FFF2-40B4-BE49-F238E27FC236}">
                <a16:creationId xmlns:a16="http://schemas.microsoft.com/office/drawing/2014/main" id="{97141BD6-9DED-4356-B564-179835AE1814}"/>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2769354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12581D2-6981-4611-8603-3B285D24D5B4}"/>
              </a:ext>
            </a:extLst>
          </p:cNvPr>
          <p:cNvSpPr>
            <a:spLocks noGrp="1"/>
          </p:cNvSpPr>
          <p:nvPr>
            <p:ph idx="1"/>
          </p:nvPr>
        </p:nvSpPr>
        <p:spPr/>
        <p:txBody>
          <a:bodyPr/>
          <a:lstStyle/>
          <a:p>
            <a:pPr marL="0" indent="0">
              <a:buNone/>
            </a:pPr>
            <a:r>
              <a:rPr lang="de-DE" b="1" dirty="0"/>
              <a:t>Reining Trophy – Sponsor </a:t>
            </a:r>
            <a:r>
              <a:rPr lang="de-DE" b="1" dirty="0" err="1"/>
              <a:t>Airbase</a:t>
            </a:r>
            <a:r>
              <a:rPr lang="de-DE" b="1" dirty="0"/>
              <a:t> Ranch/</a:t>
            </a:r>
            <a:r>
              <a:rPr lang="de-DE" b="1" dirty="0" err="1"/>
              <a:t>Trainingstall</a:t>
            </a:r>
            <a:r>
              <a:rPr lang="de-DE" b="1" dirty="0"/>
              <a:t> E. Hirschfeld</a:t>
            </a:r>
          </a:p>
          <a:p>
            <a:endParaRPr lang="de-DE" dirty="0"/>
          </a:p>
          <a:p>
            <a:pPr marL="0" indent="0">
              <a:buNone/>
            </a:pPr>
            <a:r>
              <a:rPr lang="en-US" dirty="0"/>
              <a:t>LK1/2		1. Platz:	Pola Anastasia </a:t>
            </a:r>
            <a:r>
              <a:rPr lang="en-US" dirty="0" err="1"/>
              <a:t>Preugel</a:t>
            </a:r>
            <a:endParaRPr lang="en-US" dirty="0"/>
          </a:p>
          <a:p>
            <a:pPr marL="0" indent="0">
              <a:buNone/>
            </a:pPr>
            <a:endParaRPr lang="de-DE" dirty="0"/>
          </a:p>
          <a:p>
            <a:pPr marL="0" indent="0">
              <a:buNone/>
            </a:pPr>
            <a:r>
              <a:rPr lang="en-US" dirty="0"/>
              <a:t>LK3/4		1. Platz:	Frank Lorenz</a:t>
            </a:r>
            <a:endParaRPr lang="de-DE" dirty="0"/>
          </a:p>
        </p:txBody>
      </p:sp>
      <p:sp>
        <p:nvSpPr>
          <p:cNvPr id="4" name="Titel 1">
            <a:extLst>
              <a:ext uri="{FF2B5EF4-FFF2-40B4-BE49-F238E27FC236}">
                <a16:creationId xmlns:a16="http://schemas.microsoft.com/office/drawing/2014/main" id="{5E0E1279-5536-4BA9-891F-D830BD5DEC80}"/>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13. Ehrungen</a:t>
            </a:r>
          </a:p>
        </p:txBody>
      </p:sp>
    </p:spTree>
    <p:extLst>
      <p:ext uri="{BB962C8B-B14F-4D97-AF65-F5344CB8AC3E}">
        <p14:creationId xmlns:p14="http://schemas.microsoft.com/office/powerpoint/2010/main" val="24960081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7F26849-38CF-4B88-ACBA-98617EF3F589}"/>
              </a:ext>
            </a:extLst>
          </p:cNvPr>
          <p:cNvSpPr>
            <a:spLocks noGrp="1"/>
          </p:cNvSpPr>
          <p:nvPr>
            <p:ph idx="1"/>
          </p:nvPr>
        </p:nvSpPr>
        <p:spPr/>
        <p:txBody>
          <a:bodyPr>
            <a:normAutofit/>
          </a:bodyPr>
          <a:lstStyle/>
          <a:p>
            <a:pPr marL="0" indent="0">
              <a:buNone/>
            </a:pPr>
            <a:endParaRPr lang="de-DE" dirty="0"/>
          </a:p>
          <a:p>
            <a:r>
              <a:rPr lang="de-DE" dirty="0"/>
              <a:t>Frühjahrstagung 29.03.-30.03.2025</a:t>
            </a:r>
          </a:p>
          <a:p>
            <a:r>
              <a:rPr lang="de-DE" dirty="0"/>
              <a:t>Herbsttagung 14.11.-16.11.2025</a:t>
            </a:r>
          </a:p>
          <a:p>
            <a:r>
              <a:rPr lang="de-DE" dirty="0"/>
              <a:t>Bundesjugendcamp 03.04.-06.04.2025</a:t>
            </a:r>
          </a:p>
          <a:p>
            <a:r>
              <a:rPr lang="de-DE" dirty="0"/>
              <a:t>Bundeserwachsenencamp – Termin noch nicht veröffentlicht</a:t>
            </a:r>
          </a:p>
          <a:p>
            <a:r>
              <a:rPr lang="de-DE" dirty="0"/>
              <a:t>Equitana Ranch </a:t>
            </a:r>
            <a:r>
              <a:rPr lang="de-DE" dirty="0" err="1"/>
              <a:t>Riding</a:t>
            </a:r>
            <a:r>
              <a:rPr lang="de-DE" dirty="0"/>
              <a:t> Cup mit Nancy Maier</a:t>
            </a:r>
          </a:p>
        </p:txBody>
      </p:sp>
      <p:sp>
        <p:nvSpPr>
          <p:cNvPr id="4" name="Titel 1">
            <a:extLst>
              <a:ext uri="{FF2B5EF4-FFF2-40B4-BE49-F238E27FC236}">
                <a16:creationId xmlns:a16="http://schemas.microsoft.com/office/drawing/2014/main" id="{00B52C1F-A71C-4609-8E21-93F6E21BB267}"/>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14. Ausblick 2025</a:t>
            </a:r>
          </a:p>
        </p:txBody>
      </p:sp>
    </p:spTree>
    <p:extLst>
      <p:ext uri="{BB962C8B-B14F-4D97-AF65-F5344CB8AC3E}">
        <p14:creationId xmlns:p14="http://schemas.microsoft.com/office/powerpoint/2010/main" val="34561764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25A9C-277B-44B2-A44F-30FBF37788E9}"/>
              </a:ext>
            </a:extLst>
          </p:cNvPr>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a:r>
              <a:rPr lang="de-DE" dirty="0"/>
              <a:t>14. Ausblick – 4. Vorsitzende - Jugend</a:t>
            </a:r>
          </a:p>
        </p:txBody>
      </p:sp>
      <p:sp>
        <p:nvSpPr>
          <p:cNvPr id="3" name="Inhaltsplatzhalter 2">
            <a:extLst>
              <a:ext uri="{FF2B5EF4-FFF2-40B4-BE49-F238E27FC236}">
                <a16:creationId xmlns:a16="http://schemas.microsoft.com/office/drawing/2014/main" id="{2DEAAD0A-F586-45F6-8A4B-D3B71C2B1ED4}"/>
              </a:ext>
            </a:extLst>
          </p:cNvPr>
          <p:cNvSpPr>
            <a:spLocks noGrp="1"/>
          </p:cNvSpPr>
          <p:nvPr>
            <p:ph idx="1"/>
          </p:nvPr>
        </p:nvSpPr>
        <p:spPr>
          <a:xfrm>
            <a:off x="838200" y="1825624"/>
            <a:ext cx="10515600" cy="4758055"/>
          </a:xfrm>
        </p:spPr>
        <p:txBody>
          <a:bodyPr>
            <a:normAutofit/>
          </a:bodyPr>
          <a:lstStyle/>
          <a:p>
            <a:pPr marL="0" indent="0">
              <a:buNone/>
            </a:pPr>
            <a:r>
              <a:rPr lang="de-DE" u="sng" dirty="0"/>
              <a:t>Vorschau 2025</a:t>
            </a:r>
          </a:p>
          <a:p>
            <a:r>
              <a:rPr lang="de-DE" dirty="0"/>
              <a:t>Jugendkurs mit Marina Schwank am 05. und 06.04.2025 auf der </a:t>
            </a:r>
            <a:r>
              <a:rPr lang="de-DE" dirty="0" err="1"/>
              <a:t>Airbase</a:t>
            </a:r>
            <a:r>
              <a:rPr lang="de-DE" dirty="0"/>
              <a:t> Ranch in Neuruppin </a:t>
            </a:r>
          </a:p>
          <a:p>
            <a:r>
              <a:rPr lang="de-DE" dirty="0"/>
              <a:t>Umfangreiches Kinder- und Jugendprogramm auf der Landesmeisterschaft 2025</a:t>
            </a:r>
          </a:p>
          <a:p>
            <a:r>
              <a:rPr lang="de-DE" dirty="0"/>
              <a:t>Jugendcamp vom 16.-18.08.2025, Trainer </a:t>
            </a:r>
            <a:r>
              <a:rPr lang="de-DE" dirty="0" err="1"/>
              <a:t>Franzisca</a:t>
            </a:r>
            <a:r>
              <a:rPr lang="de-DE" dirty="0"/>
              <a:t> Heidenreich und Anne </a:t>
            </a:r>
            <a:r>
              <a:rPr lang="de-DE" dirty="0" err="1"/>
              <a:t>Gossrau</a:t>
            </a:r>
            <a:endParaRPr lang="de-DE" dirty="0"/>
          </a:p>
          <a:p>
            <a:r>
              <a:rPr lang="de-DE" dirty="0"/>
              <a:t>In Planung – Jugendtrainingstage ohne Übernachtung auf verschiedenen Reitanlagen </a:t>
            </a:r>
          </a:p>
        </p:txBody>
      </p:sp>
      <p:sp>
        <p:nvSpPr>
          <p:cNvPr id="4" name="Foliennummernplatzhalter 3">
            <a:extLst>
              <a:ext uri="{FF2B5EF4-FFF2-40B4-BE49-F238E27FC236}">
                <a16:creationId xmlns:a16="http://schemas.microsoft.com/office/drawing/2014/main" id="{E990B1FB-66FC-4349-ACB3-7B19F447F345}"/>
              </a:ext>
            </a:extLst>
          </p:cNvPr>
          <p:cNvSpPr>
            <a:spLocks noGrp="1"/>
          </p:cNvSpPr>
          <p:nvPr>
            <p:ph type="sldNum" sz="quarter" idx="12"/>
          </p:nvPr>
        </p:nvSpPr>
        <p:spPr/>
        <p:txBody>
          <a:bodyPr/>
          <a:lstStyle/>
          <a:p>
            <a:fld id="{8A04964B-2358-49AA-A402-433B1906F958}" type="slidenum">
              <a:rPr lang="de-DE" smtClean="0"/>
              <a:t>66</a:t>
            </a:fld>
            <a:endParaRPr lang="de-DE"/>
          </a:p>
        </p:txBody>
      </p:sp>
    </p:spTree>
    <p:extLst>
      <p:ext uri="{BB962C8B-B14F-4D97-AF65-F5344CB8AC3E}">
        <p14:creationId xmlns:p14="http://schemas.microsoft.com/office/powerpoint/2010/main" val="38857429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0576329-D145-4CA0-B01D-E205A8C112D2}"/>
              </a:ext>
            </a:extLst>
          </p:cNvPr>
          <p:cNvSpPr>
            <a:spLocks noGrp="1"/>
          </p:cNvSpPr>
          <p:nvPr>
            <p:ph idx="1"/>
          </p:nvPr>
        </p:nvSpPr>
        <p:spPr>
          <a:xfrm>
            <a:off x="541176" y="1825625"/>
            <a:ext cx="10812624" cy="4351338"/>
          </a:xfrm>
        </p:spPr>
        <p:txBody>
          <a:bodyPr>
            <a:normAutofit lnSpcReduction="10000"/>
          </a:bodyPr>
          <a:lstStyle/>
          <a:p>
            <a:pPr lvl="0"/>
            <a:r>
              <a:rPr lang="de-DE" dirty="0"/>
              <a:t>Ausblick 2025 : folgende 6 Turniere sind vorgesehen</a:t>
            </a:r>
          </a:p>
          <a:p>
            <a:pPr marL="457200" lvl="1" indent="0">
              <a:buNone/>
            </a:pPr>
            <a:endParaRPr lang="de-DE" sz="2000" dirty="0"/>
          </a:p>
          <a:p>
            <a:pPr lvl="1"/>
            <a:r>
              <a:rPr lang="de-DE" sz="2000" dirty="0"/>
              <a:t>02.05. – 04.05.2025 C-Turnier bei HORSECOMPANY in Birkholz </a:t>
            </a:r>
          </a:p>
          <a:p>
            <a:pPr lvl="1"/>
            <a:endParaRPr lang="de-DE" sz="2000" dirty="0"/>
          </a:p>
          <a:p>
            <a:pPr lvl="1"/>
            <a:r>
              <a:rPr lang="de-DE" sz="2000" dirty="0"/>
              <a:t>23.05. – 25.05.2025 AQC-Turnier bei HORSECOMPANY in Birkholz </a:t>
            </a:r>
          </a:p>
          <a:p>
            <a:pPr lvl="1"/>
            <a:endParaRPr lang="de-DE" sz="2000" dirty="0"/>
          </a:p>
          <a:p>
            <a:pPr lvl="1"/>
            <a:r>
              <a:rPr lang="de-DE" sz="2000" dirty="0"/>
              <a:t>14.06. – 15.06.2025 C-Turnier auf der Double-W-Ranch in Herzberg </a:t>
            </a:r>
          </a:p>
          <a:p>
            <a:pPr lvl="1"/>
            <a:endParaRPr lang="de-DE" sz="2000" dirty="0"/>
          </a:p>
          <a:p>
            <a:pPr lvl="1"/>
            <a:r>
              <a:rPr lang="de-DE" sz="2000" dirty="0"/>
              <a:t>28.06. – 29.06.2025 C-Turnier auf der </a:t>
            </a:r>
            <a:r>
              <a:rPr lang="de-DE" sz="2000" dirty="0" err="1"/>
              <a:t>Banti</a:t>
            </a:r>
            <a:r>
              <a:rPr lang="de-DE" sz="2000" dirty="0"/>
              <a:t>-</a:t>
            </a:r>
            <a:r>
              <a:rPr lang="de-DE" sz="2000" dirty="0" err="1"/>
              <a:t>Cow</a:t>
            </a:r>
            <a:r>
              <a:rPr lang="de-DE" sz="2000" dirty="0"/>
              <a:t>-Ranch in </a:t>
            </a:r>
            <a:r>
              <a:rPr lang="de-DE" sz="2000" dirty="0" err="1"/>
              <a:t>Bantikow</a:t>
            </a:r>
            <a:r>
              <a:rPr lang="de-DE" sz="2000" dirty="0"/>
              <a:t> </a:t>
            </a:r>
          </a:p>
          <a:p>
            <a:pPr lvl="1"/>
            <a:endParaRPr lang="de-DE" sz="2000" dirty="0"/>
          </a:p>
          <a:p>
            <a:pPr lvl="1"/>
            <a:r>
              <a:rPr lang="de-DE" sz="2000" dirty="0"/>
              <a:t>11.07. – 13.07.2025 Landesmeisterschaft „Ride East“ auf der </a:t>
            </a:r>
            <a:r>
              <a:rPr lang="de-DE" sz="2000" dirty="0" err="1"/>
              <a:t>Airbase</a:t>
            </a:r>
            <a:r>
              <a:rPr lang="de-DE" sz="2000" dirty="0"/>
              <a:t> Ranch in Neuruppin </a:t>
            </a:r>
          </a:p>
          <a:p>
            <a:pPr lvl="1"/>
            <a:endParaRPr lang="de-DE" sz="2000" dirty="0"/>
          </a:p>
          <a:p>
            <a:pPr lvl="1"/>
            <a:r>
              <a:rPr lang="de-DE" sz="2000" dirty="0"/>
              <a:t>08.08. – 10.08.2025 AQC-Turnier bei HORSECOMPANY in Birkholz </a:t>
            </a:r>
          </a:p>
          <a:p>
            <a:pPr marL="0" lvl="0" indent="0">
              <a:buNone/>
            </a:pPr>
            <a:endParaRPr lang="de-DE" dirty="0"/>
          </a:p>
          <a:p>
            <a:pPr lvl="1"/>
            <a:endParaRPr lang="de-DE" sz="2200" dirty="0"/>
          </a:p>
          <a:p>
            <a:pPr lvl="1"/>
            <a:endParaRPr lang="de-DE" sz="2200" dirty="0"/>
          </a:p>
          <a:p>
            <a:pPr lvl="1"/>
            <a:endParaRPr lang="de-DE" sz="2200" dirty="0"/>
          </a:p>
          <a:p>
            <a:pPr marL="0" indent="0">
              <a:buNone/>
            </a:pPr>
            <a:endParaRPr lang="de-DE" dirty="0"/>
          </a:p>
          <a:p>
            <a:pPr marL="0" indent="0">
              <a:buNone/>
            </a:pPr>
            <a:endParaRPr lang="de-DE" dirty="0"/>
          </a:p>
          <a:p>
            <a:endParaRPr lang="de-DE" dirty="0"/>
          </a:p>
        </p:txBody>
      </p:sp>
      <p:pic>
        <p:nvPicPr>
          <p:cNvPr id="7" name="Grafik 6">
            <a:extLst>
              <a:ext uri="{FF2B5EF4-FFF2-40B4-BE49-F238E27FC236}">
                <a16:creationId xmlns:a16="http://schemas.microsoft.com/office/drawing/2014/main" id="{EF2A8CBD-CE59-4FEE-AF1E-A7AB14DF880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2150" y="2000516"/>
            <a:ext cx="796906" cy="785099"/>
          </a:xfrm>
          <a:prstGeom prst="rect">
            <a:avLst/>
          </a:prstGeom>
        </p:spPr>
      </p:pic>
      <p:pic>
        <p:nvPicPr>
          <p:cNvPr id="8" name="Grafik 7">
            <a:extLst>
              <a:ext uri="{FF2B5EF4-FFF2-40B4-BE49-F238E27FC236}">
                <a16:creationId xmlns:a16="http://schemas.microsoft.com/office/drawing/2014/main" id="{AE034ACA-E55F-43D9-A362-FC0B8529F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2766" y="2960505"/>
            <a:ext cx="1545844" cy="661894"/>
          </a:xfrm>
          <a:prstGeom prst="rect">
            <a:avLst/>
          </a:prstGeom>
        </p:spPr>
      </p:pic>
      <p:pic>
        <p:nvPicPr>
          <p:cNvPr id="9" name="Grafik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56189" y="3655287"/>
            <a:ext cx="1450081" cy="927101"/>
          </a:xfrm>
          <a:prstGeom prst="rect">
            <a:avLst/>
          </a:prstGeom>
        </p:spPr>
      </p:pic>
      <p:pic>
        <p:nvPicPr>
          <p:cNvPr id="4" name="Grafik 3"/>
          <p:cNvPicPr>
            <a:picLocks noChangeAspect="1"/>
          </p:cNvPicPr>
          <p:nvPr/>
        </p:nvPicPr>
        <p:blipFill rotWithShape="1">
          <a:blip r:embed="rId5" cstate="print">
            <a:extLst>
              <a:ext uri="{28A0092B-C50C-407E-A947-70E740481C1C}">
                <a14:useLocalDpi xmlns:a14="http://schemas.microsoft.com/office/drawing/2010/main" val="0"/>
              </a:ext>
            </a:extLst>
          </a:blip>
          <a:srcRect t="18936" b="19778"/>
          <a:stretch/>
        </p:blipFill>
        <p:spPr>
          <a:xfrm>
            <a:off x="10022692" y="5371547"/>
            <a:ext cx="1135821" cy="697557"/>
          </a:xfrm>
          <a:prstGeom prst="rect">
            <a:avLst/>
          </a:prstGeom>
        </p:spPr>
      </p:pic>
      <p:sp>
        <p:nvSpPr>
          <p:cNvPr id="5" name="Titel 4"/>
          <p:cNvSpPr>
            <a:spLocks noGrp="1"/>
          </p:cNvSpPr>
          <p:nvPr>
            <p:ph type="title"/>
          </p:nvPr>
        </p:nvSpPr>
        <p:spPr/>
        <p:txBody>
          <a:bodyPr/>
          <a:lstStyle/>
          <a:p>
            <a:endParaRPr lang="de-DE"/>
          </a:p>
        </p:txBody>
      </p:sp>
      <p:sp>
        <p:nvSpPr>
          <p:cNvPr id="12" name="Titel 1">
            <a:extLst>
              <a:ext uri="{FF2B5EF4-FFF2-40B4-BE49-F238E27FC236}">
                <a16:creationId xmlns:a16="http://schemas.microsoft.com/office/drawing/2014/main" id="{CD9D0D42-D54A-40C2-8BFA-7D84DDA6DE3D}"/>
              </a:ext>
            </a:extLst>
          </p:cNvPr>
          <p:cNvSpPr txBox="1">
            <a:spLocks/>
          </p:cNvSpPr>
          <p:nvPr/>
        </p:nvSpPr>
        <p:spPr>
          <a:xfrm>
            <a:off x="838200" y="365124"/>
            <a:ext cx="10515600" cy="1325563"/>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de-DE" dirty="0"/>
              <a:t>14. Ausblick - Turnierwart</a:t>
            </a:r>
          </a:p>
        </p:txBody>
      </p:sp>
    </p:spTree>
    <p:extLst>
      <p:ext uri="{BB962C8B-B14F-4D97-AF65-F5344CB8AC3E}">
        <p14:creationId xmlns:p14="http://schemas.microsoft.com/office/powerpoint/2010/main" val="227130906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57B531E8-8E81-44AC-8E2C-C407FC4364AA}"/>
              </a:ext>
            </a:extLst>
          </p:cNvPr>
          <p:cNvSpPr>
            <a:spLocks noGrp="1"/>
          </p:cNvSpPr>
          <p:nvPr>
            <p:ph idx="1"/>
          </p:nvPr>
        </p:nvSpPr>
        <p:spPr/>
        <p:txBody>
          <a:bodyPr>
            <a:normAutofit/>
          </a:bodyPr>
          <a:lstStyle/>
          <a:p>
            <a:r>
              <a:rPr lang="de-DE" sz="4000" b="1" dirty="0"/>
              <a:t>Kaderdisziplinen: </a:t>
            </a:r>
          </a:p>
          <a:p>
            <a:pPr marL="0" indent="0">
              <a:buNone/>
            </a:pPr>
            <a:r>
              <a:rPr lang="de-DE" sz="4000" dirty="0"/>
              <a:t>Trail, Western </a:t>
            </a:r>
            <a:r>
              <a:rPr lang="de-DE" sz="4000" dirty="0" err="1"/>
              <a:t>Horsemanship</a:t>
            </a:r>
            <a:r>
              <a:rPr lang="de-DE" sz="4000" dirty="0"/>
              <a:t>, Western Ranch Rail, Reining, </a:t>
            </a:r>
            <a:r>
              <a:rPr lang="de-DE" sz="4000" dirty="0" err="1"/>
              <a:t>Showmanship</a:t>
            </a:r>
            <a:r>
              <a:rPr lang="de-DE" sz="4000" dirty="0"/>
              <a:t> at Halter</a:t>
            </a:r>
          </a:p>
          <a:p>
            <a:pPr marL="0" indent="0">
              <a:buNone/>
            </a:pPr>
            <a:endParaRPr lang="de-DE" sz="4000" dirty="0"/>
          </a:p>
          <a:p>
            <a:r>
              <a:rPr lang="de-DE" sz="4000" b="1" dirty="0"/>
              <a:t>German Open: </a:t>
            </a:r>
            <a:r>
              <a:rPr lang="de-DE" sz="4000" dirty="0"/>
              <a:t>19.09. - 28.09.2025 </a:t>
            </a:r>
          </a:p>
          <a:p>
            <a:pPr marL="0" indent="0">
              <a:buNone/>
            </a:pPr>
            <a:endParaRPr lang="de-DE" sz="4000" dirty="0"/>
          </a:p>
        </p:txBody>
      </p:sp>
      <p:sp>
        <p:nvSpPr>
          <p:cNvPr id="4" name="Titel 1">
            <a:extLst>
              <a:ext uri="{FF2B5EF4-FFF2-40B4-BE49-F238E27FC236}">
                <a16:creationId xmlns:a16="http://schemas.microsoft.com/office/drawing/2014/main" id="{F3EFBC1A-D7E3-40FD-A098-F8B977651A0F}"/>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14. Ausblick 2025 - Kader</a:t>
            </a:r>
          </a:p>
        </p:txBody>
      </p:sp>
    </p:spTree>
    <p:extLst>
      <p:ext uri="{BB962C8B-B14F-4D97-AF65-F5344CB8AC3E}">
        <p14:creationId xmlns:p14="http://schemas.microsoft.com/office/powerpoint/2010/main" val="4254843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2E1FC44-F447-4684-99CF-A0CD9C714F60}"/>
              </a:ext>
            </a:extLst>
          </p:cNvPr>
          <p:cNvSpPr>
            <a:spLocks noGrp="1"/>
          </p:cNvSpPr>
          <p:nvPr>
            <p:ph idx="1"/>
          </p:nvPr>
        </p:nvSpPr>
        <p:spPr/>
        <p:txBody>
          <a:bodyPr/>
          <a:lstStyle/>
          <a:p>
            <a:pPr marL="0" indent="0">
              <a:buNone/>
            </a:pPr>
            <a:endParaRPr lang="de-DE" dirty="0"/>
          </a:p>
          <a:p>
            <a:pPr marL="0" indent="0">
              <a:buNone/>
            </a:pPr>
            <a:r>
              <a:rPr lang="de-DE" sz="3600" dirty="0"/>
              <a:t>Pferdemedaillen 2024: 20 Bronze, 12 Silber, 4 Gold</a:t>
            </a:r>
          </a:p>
          <a:p>
            <a:pPr marL="0" indent="0">
              <a:buNone/>
            </a:pPr>
            <a:r>
              <a:rPr lang="de-DE" sz="3600" dirty="0"/>
              <a:t>Herzlichen Glückwunsch zu den tollen Erfolgen!</a:t>
            </a:r>
          </a:p>
          <a:p>
            <a:pPr marL="0" indent="0">
              <a:buNone/>
            </a:pPr>
            <a:r>
              <a:rPr lang="de-DE" dirty="0"/>
              <a:t>  </a:t>
            </a:r>
          </a:p>
        </p:txBody>
      </p:sp>
      <p:sp>
        <p:nvSpPr>
          <p:cNvPr id="4" name="Titel 1">
            <a:extLst>
              <a:ext uri="{FF2B5EF4-FFF2-40B4-BE49-F238E27FC236}">
                <a16:creationId xmlns:a16="http://schemas.microsoft.com/office/drawing/2014/main" id="{302CF17D-5EE8-4F88-8BA4-C7283493CCBD}"/>
              </a:ext>
            </a:extLst>
          </p:cNvPr>
          <p:cNvSpPr>
            <a:spLocks noGrp="1"/>
          </p:cNvSpPr>
          <p:nvPr>
            <p:ph type="title"/>
          </p:nvPr>
        </p:nvSpPr>
        <p:spPr>
          <a:xfrm>
            <a:off x="838200" y="30151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15. Sonstiges</a:t>
            </a:r>
          </a:p>
        </p:txBody>
      </p:sp>
    </p:spTree>
    <p:extLst>
      <p:ext uri="{BB962C8B-B14F-4D97-AF65-F5344CB8AC3E}">
        <p14:creationId xmlns:p14="http://schemas.microsoft.com/office/powerpoint/2010/main" val="363006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581D517F-55F9-4599-9B2C-5A5B4B0C7451}"/>
              </a:ext>
            </a:extLst>
          </p:cNvPr>
          <p:cNvSpPr>
            <a:spLocks noGrp="1"/>
          </p:cNvSpPr>
          <p:nvPr>
            <p:ph type="title"/>
          </p:nvPr>
        </p:nvSpPr>
        <p:spPr>
          <a:xfrm>
            <a:off x="838200" y="365125"/>
            <a:ext cx="10515600" cy="1325563"/>
          </a:xfrm>
        </p:spPr>
        <p:style>
          <a:lnRef idx="3">
            <a:schemeClr val="lt1"/>
          </a:lnRef>
          <a:fillRef idx="1">
            <a:schemeClr val="accent6"/>
          </a:fillRef>
          <a:effectRef idx="1">
            <a:schemeClr val="accent6"/>
          </a:effectRef>
          <a:fontRef idx="minor">
            <a:schemeClr val="lt1"/>
          </a:fontRef>
        </p:style>
        <p:txBody>
          <a:bodyPr/>
          <a:lstStyle/>
          <a:p>
            <a:pPr algn="ctr"/>
            <a:r>
              <a:rPr lang="de-DE" dirty="0"/>
              <a:t>6. Tätigkeitsbericht - 1. und 2. Vorsitzende</a:t>
            </a:r>
          </a:p>
        </p:txBody>
      </p:sp>
      <p:pic>
        <p:nvPicPr>
          <p:cNvPr id="5" name="Inhaltsplatzhalter 7">
            <a:extLst>
              <a:ext uri="{FF2B5EF4-FFF2-40B4-BE49-F238E27FC236}">
                <a16:creationId xmlns:a16="http://schemas.microsoft.com/office/drawing/2014/main" id="{D4EF926E-6106-412C-9AD2-80A19270DC0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34013"/>
            <a:ext cx="8674916" cy="4737971"/>
          </a:xfrm>
        </p:spPr>
      </p:pic>
      <p:pic>
        <p:nvPicPr>
          <p:cNvPr id="6" name="Grafik 5">
            <a:extLst>
              <a:ext uri="{FF2B5EF4-FFF2-40B4-BE49-F238E27FC236}">
                <a16:creationId xmlns:a16="http://schemas.microsoft.com/office/drawing/2014/main" id="{42F58D3D-DC76-425C-9A84-80C7CDAB0FF7}"/>
              </a:ext>
            </a:extLst>
          </p:cNvPr>
          <p:cNvPicPr>
            <a:picLocks noChangeAspect="1"/>
          </p:cNvPicPr>
          <p:nvPr/>
        </p:nvPicPr>
        <p:blipFill>
          <a:blip r:embed="rId2">
            <a:extLst>
              <a:ext uri="{28A0092B-C50C-407E-A947-70E740481C1C}">
                <a14:useLocalDpi xmlns:a14="http://schemas.microsoft.com/office/drawing/2010/main" val="0"/>
              </a:ext>
            </a:extLst>
          </a:blip>
          <a:srcRect l="56221" t="66590" r="36913" b="3783"/>
          <a:stretch/>
        </p:blipFill>
        <p:spPr>
          <a:xfrm>
            <a:off x="9826351" y="2110137"/>
            <a:ext cx="1669744" cy="3934691"/>
          </a:xfrm>
          <a:prstGeom prst="rect">
            <a:avLst/>
          </a:prstGeom>
        </p:spPr>
      </p:pic>
    </p:spTree>
    <p:extLst>
      <p:ext uri="{BB962C8B-B14F-4D97-AF65-F5344CB8AC3E}">
        <p14:creationId xmlns:p14="http://schemas.microsoft.com/office/powerpoint/2010/main" val="36209669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2E1FC44-F447-4684-99CF-A0CD9C714F60}"/>
              </a:ext>
            </a:extLst>
          </p:cNvPr>
          <p:cNvSpPr>
            <a:spLocks noGrp="1"/>
          </p:cNvSpPr>
          <p:nvPr>
            <p:ph idx="1"/>
          </p:nvPr>
        </p:nvSpPr>
        <p:spPr/>
        <p:txBody>
          <a:bodyPr/>
          <a:lstStyle/>
          <a:p>
            <a:pPr marL="0" indent="0">
              <a:buNone/>
            </a:pPr>
            <a:r>
              <a:rPr lang="de-DE" b="1" dirty="0"/>
              <a:t>Pferdemedaillen Gold</a:t>
            </a:r>
          </a:p>
          <a:p>
            <a:pPr marL="0" indent="0">
              <a:buNone/>
            </a:pPr>
            <a:endParaRPr lang="de-DE" dirty="0"/>
          </a:p>
          <a:p>
            <a:r>
              <a:rPr lang="de-DE" dirty="0"/>
              <a:t>BCR Ruf N Sparkling - Ranch </a:t>
            </a:r>
            <a:r>
              <a:rPr lang="de-DE" dirty="0" err="1"/>
              <a:t>Riding</a:t>
            </a:r>
            <a:r>
              <a:rPr lang="de-DE" dirty="0"/>
              <a:t>  </a:t>
            </a:r>
          </a:p>
          <a:p>
            <a:r>
              <a:rPr lang="de-DE" dirty="0"/>
              <a:t>BCR Ruf N Sparkling - Reining</a:t>
            </a:r>
          </a:p>
          <a:p>
            <a:r>
              <a:rPr lang="en-US" dirty="0"/>
              <a:t>Luke At Zippos Witch - Showmanship At Halter</a:t>
            </a:r>
          </a:p>
          <a:p>
            <a:r>
              <a:rPr lang="de-DE" dirty="0"/>
              <a:t>Lightning - </a:t>
            </a:r>
            <a:r>
              <a:rPr lang="de-DE" dirty="0" err="1"/>
              <a:t>Superhorse</a:t>
            </a:r>
            <a:endParaRPr lang="de-DE" dirty="0"/>
          </a:p>
        </p:txBody>
      </p:sp>
      <p:sp>
        <p:nvSpPr>
          <p:cNvPr id="4" name="Titel 1">
            <a:extLst>
              <a:ext uri="{FF2B5EF4-FFF2-40B4-BE49-F238E27FC236}">
                <a16:creationId xmlns:a16="http://schemas.microsoft.com/office/drawing/2014/main" id="{302CF17D-5EE8-4F88-8BA4-C7283493CCBD}"/>
              </a:ext>
            </a:extLst>
          </p:cNvPr>
          <p:cNvSpPr>
            <a:spLocks noGrp="1"/>
          </p:cNvSpPr>
          <p:nvPr>
            <p:ph type="title"/>
          </p:nvPr>
        </p:nvSpPr>
        <p:spPr>
          <a:xfrm>
            <a:off x="838200" y="30151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15. Sonstiges</a:t>
            </a:r>
          </a:p>
        </p:txBody>
      </p:sp>
    </p:spTree>
    <p:extLst>
      <p:ext uri="{BB962C8B-B14F-4D97-AF65-F5344CB8AC3E}">
        <p14:creationId xmlns:p14="http://schemas.microsoft.com/office/powerpoint/2010/main" val="16796569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2E1FC44-F447-4684-99CF-A0CD9C714F60}"/>
              </a:ext>
            </a:extLst>
          </p:cNvPr>
          <p:cNvSpPr>
            <a:spLocks noGrp="1"/>
          </p:cNvSpPr>
          <p:nvPr>
            <p:ph idx="1"/>
          </p:nvPr>
        </p:nvSpPr>
        <p:spPr/>
        <p:txBody>
          <a:bodyPr/>
          <a:lstStyle/>
          <a:p>
            <a:pPr marL="0" indent="0">
              <a:buNone/>
            </a:pPr>
            <a:r>
              <a:rPr lang="de-DE" b="1" dirty="0"/>
              <a:t>Pferdemedaillen Silber</a:t>
            </a:r>
          </a:p>
          <a:p>
            <a:pPr marL="0" indent="0">
              <a:buNone/>
            </a:pPr>
            <a:endParaRPr lang="de-DE" dirty="0"/>
          </a:p>
          <a:p>
            <a:r>
              <a:rPr lang="en-US" dirty="0"/>
              <a:t>Captain Jac Sparrow - Ranch Riding </a:t>
            </a:r>
          </a:p>
          <a:p>
            <a:r>
              <a:rPr lang="de-DE" dirty="0"/>
              <a:t>Puzzle - Ranch </a:t>
            </a:r>
            <a:r>
              <a:rPr lang="de-DE" dirty="0" err="1"/>
              <a:t>Riding</a:t>
            </a:r>
            <a:r>
              <a:rPr lang="de-DE" dirty="0"/>
              <a:t> </a:t>
            </a:r>
          </a:p>
          <a:p>
            <a:r>
              <a:rPr lang="de-DE" dirty="0"/>
              <a:t>TJ Sharp </a:t>
            </a:r>
            <a:r>
              <a:rPr lang="de-DE" dirty="0" err="1"/>
              <a:t>Dressed</a:t>
            </a:r>
            <a:r>
              <a:rPr lang="de-DE" dirty="0"/>
              <a:t> Man - Reining </a:t>
            </a:r>
          </a:p>
          <a:p>
            <a:r>
              <a:rPr lang="en-US" dirty="0"/>
              <a:t>Y Not Wise N Lazy - Showmanship At Halter</a:t>
            </a:r>
          </a:p>
          <a:p>
            <a:r>
              <a:rPr lang="de-DE" dirty="0"/>
              <a:t>Joy Double </a:t>
            </a:r>
            <a:r>
              <a:rPr lang="de-DE" dirty="0" err="1"/>
              <a:t>Chex</a:t>
            </a:r>
            <a:r>
              <a:rPr lang="de-DE" dirty="0"/>
              <a:t> - Trail </a:t>
            </a:r>
          </a:p>
          <a:p>
            <a:r>
              <a:rPr lang="en-US" dirty="0"/>
              <a:t>LKR Cutter Pep - Trail</a:t>
            </a:r>
            <a:endParaRPr lang="de-DE" dirty="0"/>
          </a:p>
        </p:txBody>
      </p:sp>
      <p:sp>
        <p:nvSpPr>
          <p:cNvPr id="4" name="Titel 1">
            <a:extLst>
              <a:ext uri="{FF2B5EF4-FFF2-40B4-BE49-F238E27FC236}">
                <a16:creationId xmlns:a16="http://schemas.microsoft.com/office/drawing/2014/main" id="{302CF17D-5EE8-4F88-8BA4-C7283493CCBD}"/>
              </a:ext>
            </a:extLst>
          </p:cNvPr>
          <p:cNvSpPr>
            <a:spLocks noGrp="1"/>
          </p:cNvSpPr>
          <p:nvPr>
            <p:ph type="title"/>
          </p:nvPr>
        </p:nvSpPr>
        <p:spPr>
          <a:xfrm>
            <a:off x="838200" y="30151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15. Sonstiges</a:t>
            </a:r>
          </a:p>
        </p:txBody>
      </p:sp>
    </p:spTree>
    <p:extLst>
      <p:ext uri="{BB962C8B-B14F-4D97-AF65-F5344CB8AC3E}">
        <p14:creationId xmlns:p14="http://schemas.microsoft.com/office/powerpoint/2010/main" val="31081257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2E1FC44-F447-4684-99CF-A0CD9C714F60}"/>
              </a:ext>
            </a:extLst>
          </p:cNvPr>
          <p:cNvSpPr>
            <a:spLocks noGrp="1"/>
          </p:cNvSpPr>
          <p:nvPr>
            <p:ph idx="1"/>
          </p:nvPr>
        </p:nvSpPr>
        <p:spPr/>
        <p:txBody>
          <a:bodyPr>
            <a:normAutofit/>
          </a:bodyPr>
          <a:lstStyle/>
          <a:p>
            <a:pPr marL="0" indent="0">
              <a:buNone/>
            </a:pPr>
            <a:r>
              <a:rPr lang="de-DE" b="1" dirty="0"/>
              <a:t>Pferdemedaillen Silber</a:t>
            </a:r>
          </a:p>
          <a:p>
            <a:pPr marL="0" indent="0">
              <a:buNone/>
            </a:pPr>
            <a:endParaRPr lang="de-DE" dirty="0"/>
          </a:p>
          <a:p>
            <a:r>
              <a:rPr lang="de-DE" dirty="0"/>
              <a:t>YB Plain Invitation - Trail </a:t>
            </a:r>
          </a:p>
          <a:p>
            <a:r>
              <a:rPr lang="en-US" dirty="0"/>
              <a:t>Y Not Wise N Lazy - Trail </a:t>
            </a:r>
          </a:p>
          <a:p>
            <a:r>
              <a:rPr lang="en-US" dirty="0"/>
              <a:t>Luke At Zippos Witch - Western Horsemanship</a:t>
            </a:r>
          </a:p>
          <a:p>
            <a:r>
              <a:rPr lang="en-US" dirty="0"/>
              <a:t>Luke At Zippos Witch - Western Pleasure</a:t>
            </a:r>
          </a:p>
          <a:p>
            <a:r>
              <a:rPr lang="en-US" dirty="0"/>
              <a:t>Elans Red Nayana - Western Pleasure </a:t>
            </a:r>
          </a:p>
          <a:p>
            <a:r>
              <a:rPr lang="en-US" dirty="0"/>
              <a:t>Y Not Wise N Lazy - Western Pleasure</a:t>
            </a:r>
            <a:endParaRPr lang="de-DE" dirty="0"/>
          </a:p>
        </p:txBody>
      </p:sp>
      <p:sp>
        <p:nvSpPr>
          <p:cNvPr id="4" name="Titel 1">
            <a:extLst>
              <a:ext uri="{FF2B5EF4-FFF2-40B4-BE49-F238E27FC236}">
                <a16:creationId xmlns:a16="http://schemas.microsoft.com/office/drawing/2014/main" id="{302CF17D-5EE8-4F88-8BA4-C7283493CCBD}"/>
              </a:ext>
            </a:extLst>
          </p:cNvPr>
          <p:cNvSpPr>
            <a:spLocks noGrp="1"/>
          </p:cNvSpPr>
          <p:nvPr>
            <p:ph type="title"/>
          </p:nvPr>
        </p:nvSpPr>
        <p:spPr>
          <a:xfrm>
            <a:off x="838200" y="30151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15. Sonstiges</a:t>
            </a:r>
          </a:p>
        </p:txBody>
      </p:sp>
    </p:spTree>
    <p:extLst>
      <p:ext uri="{BB962C8B-B14F-4D97-AF65-F5344CB8AC3E}">
        <p14:creationId xmlns:p14="http://schemas.microsoft.com/office/powerpoint/2010/main" val="315797032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2E1FC44-F447-4684-99CF-A0CD9C714F60}"/>
              </a:ext>
            </a:extLst>
          </p:cNvPr>
          <p:cNvSpPr>
            <a:spLocks noGrp="1"/>
          </p:cNvSpPr>
          <p:nvPr>
            <p:ph idx="1"/>
          </p:nvPr>
        </p:nvSpPr>
        <p:spPr/>
        <p:txBody>
          <a:bodyPr>
            <a:normAutofit lnSpcReduction="10000"/>
          </a:bodyPr>
          <a:lstStyle/>
          <a:p>
            <a:pPr marL="0" indent="0">
              <a:buNone/>
            </a:pPr>
            <a:r>
              <a:rPr lang="de-DE" b="1" dirty="0"/>
              <a:t>Pferdemedaillen Bronze</a:t>
            </a:r>
          </a:p>
          <a:p>
            <a:pPr marL="0" indent="0">
              <a:buNone/>
            </a:pPr>
            <a:endParaRPr lang="de-DE" dirty="0"/>
          </a:p>
          <a:p>
            <a:r>
              <a:rPr lang="de-DE" dirty="0"/>
              <a:t>I </a:t>
            </a:r>
            <a:r>
              <a:rPr lang="de-DE" dirty="0" err="1"/>
              <a:t>Tink</a:t>
            </a:r>
            <a:r>
              <a:rPr lang="de-DE" dirty="0"/>
              <a:t> Im In Love - Ranch </a:t>
            </a:r>
            <a:r>
              <a:rPr lang="de-DE" dirty="0" err="1"/>
              <a:t>Riding</a:t>
            </a:r>
            <a:endParaRPr lang="de-DE" dirty="0"/>
          </a:p>
          <a:p>
            <a:r>
              <a:rPr lang="en-US" dirty="0"/>
              <a:t>Reds Hot Flash - Ranch Riding </a:t>
            </a:r>
          </a:p>
          <a:p>
            <a:r>
              <a:rPr lang="en-US" dirty="0"/>
              <a:t>Captain Jac Sparrow - Showmanship At Halter </a:t>
            </a:r>
          </a:p>
          <a:p>
            <a:r>
              <a:rPr lang="en-US" dirty="0"/>
              <a:t>TFR Invest N Cool MR - Showmanship At Halter </a:t>
            </a:r>
          </a:p>
          <a:p>
            <a:r>
              <a:rPr lang="en-US" dirty="0"/>
              <a:t>YB Will Be Unique - Showmanship At Halter</a:t>
            </a:r>
          </a:p>
          <a:p>
            <a:r>
              <a:rPr lang="en-US" dirty="0"/>
              <a:t>IB Chief Logan - Superhorse </a:t>
            </a:r>
          </a:p>
          <a:p>
            <a:r>
              <a:rPr lang="en-US" dirty="0"/>
              <a:t>LKR Cutter Pep - Superhorse </a:t>
            </a:r>
          </a:p>
        </p:txBody>
      </p:sp>
      <p:sp>
        <p:nvSpPr>
          <p:cNvPr id="4" name="Titel 1">
            <a:extLst>
              <a:ext uri="{FF2B5EF4-FFF2-40B4-BE49-F238E27FC236}">
                <a16:creationId xmlns:a16="http://schemas.microsoft.com/office/drawing/2014/main" id="{302CF17D-5EE8-4F88-8BA4-C7283493CCBD}"/>
              </a:ext>
            </a:extLst>
          </p:cNvPr>
          <p:cNvSpPr>
            <a:spLocks noGrp="1"/>
          </p:cNvSpPr>
          <p:nvPr>
            <p:ph type="title"/>
          </p:nvPr>
        </p:nvSpPr>
        <p:spPr>
          <a:xfrm>
            <a:off x="838200" y="30151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15. Sonstiges</a:t>
            </a:r>
          </a:p>
        </p:txBody>
      </p:sp>
    </p:spTree>
    <p:extLst>
      <p:ext uri="{BB962C8B-B14F-4D97-AF65-F5344CB8AC3E}">
        <p14:creationId xmlns:p14="http://schemas.microsoft.com/office/powerpoint/2010/main" val="42239301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2E1FC44-F447-4684-99CF-A0CD9C714F60}"/>
              </a:ext>
            </a:extLst>
          </p:cNvPr>
          <p:cNvSpPr>
            <a:spLocks noGrp="1"/>
          </p:cNvSpPr>
          <p:nvPr>
            <p:ph idx="1"/>
          </p:nvPr>
        </p:nvSpPr>
        <p:spPr/>
        <p:txBody>
          <a:bodyPr>
            <a:normAutofit lnSpcReduction="10000"/>
          </a:bodyPr>
          <a:lstStyle/>
          <a:p>
            <a:pPr marL="0" indent="0">
              <a:buNone/>
            </a:pPr>
            <a:r>
              <a:rPr lang="de-DE" b="1" dirty="0"/>
              <a:t>Pferdemedaillen Bronze</a:t>
            </a:r>
          </a:p>
          <a:p>
            <a:pPr marL="0" indent="0">
              <a:buNone/>
            </a:pPr>
            <a:endParaRPr lang="de-DE" dirty="0"/>
          </a:p>
          <a:p>
            <a:r>
              <a:rPr lang="de-DE" dirty="0"/>
              <a:t>Black Velvet - Trail </a:t>
            </a:r>
          </a:p>
          <a:p>
            <a:r>
              <a:rPr lang="en-US" dirty="0"/>
              <a:t>Luke At Zippos Witch - Trail </a:t>
            </a:r>
          </a:p>
          <a:p>
            <a:r>
              <a:rPr lang="de-DE" dirty="0"/>
              <a:t>Felix – Trail</a:t>
            </a:r>
          </a:p>
          <a:p>
            <a:r>
              <a:rPr lang="en-US" dirty="0"/>
              <a:t>Leos Red Spark - Trail </a:t>
            </a:r>
          </a:p>
          <a:p>
            <a:r>
              <a:rPr lang="en-US" dirty="0" err="1"/>
              <a:t>Mr</a:t>
            </a:r>
            <a:r>
              <a:rPr lang="en-US" dirty="0"/>
              <a:t> Jet </a:t>
            </a:r>
            <a:r>
              <a:rPr lang="en-US" dirty="0" err="1"/>
              <a:t>Zisko</a:t>
            </a:r>
            <a:r>
              <a:rPr lang="en-US" dirty="0"/>
              <a:t> - Trail </a:t>
            </a:r>
          </a:p>
          <a:p>
            <a:r>
              <a:rPr lang="de-DE" dirty="0" err="1"/>
              <a:t>Philipp's</a:t>
            </a:r>
            <a:r>
              <a:rPr lang="de-DE" dirty="0"/>
              <a:t> Magic </a:t>
            </a:r>
            <a:r>
              <a:rPr lang="de-DE" dirty="0" err="1"/>
              <a:t>Impulsion</a:t>
            </a:r>
            <a:r>
              <a:rPr lang="de-DE" dirty="0"/>
              <a:t> - Trail </a:t>
            </a:r>
          </a:p>
          <a:p>
            <a:r>
              <a:rPr lang="en-US" dirty="0"/>
              <a:t>Luke At Zippos Witch - Western Horsemanship</a:t>
            </a:r>
          </a:p>
        </p:txBody>
      </p:sp>
      <p:sp>
        <p:nvSpPr>
          <p:cNvPr id="4" name="Titel 1">
            <a:extLst>
              <a:ext uri="{FF2B5EF4-FFF2-40B4-BE49-F238E27FC236}">
                <a16:creationId xmlns:a16="http://schemas.microsoft.com/office/drawing/2014/main" id="{302CF17D-5EE8-4F88-8BA4-C7283493CCBD}"/>
              </a:ext>
            </a:extLst>
          </p:cNvPr>
          <p:cNvSpPr>
            <a:spLocks noGrp="1"/>
          </p:cNvSpPr>
          <p:nvPr>
            <p:ph type="title"/>
          </p:nvPr>
        </p:nvSpPr>
        <p:spPr>
          <a:xfrm>
            <a:off x="838200" y="30151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15. Sonstiges</a:t>
            </a:r>
          </a:p>
        </p:txBody>
      </p:sp>
    </p:spTree>
    <p:extLst>
      <p:ext uri="{BB962C8B-B14F-4D97-AF65-F5344CB8AC3E}">
        <p14:creationId xmlns:p14="http://schemas.microsoft.com/office/powerpoint/2010/main" val="20571465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2E1FC44-F447-4684-99CF-A0CD9C714F60}"/>
              </a:ext>
            </a:extLst>
          </p:cNvPr>
          <p:cNvSpPr>
            <a:spLocks noGrp="1"/>
          </p:cNvSpPr>
          <p:nvPr>
            <p:ph idx="1"/>
          </p:nvPr>
        </p:nvSpPr>
        <p:spPr/>
        <p:txBody>
          <a:bodyPr>
            <a:normAutofit/>
          </a:bodyPr>
          <a:lstStyle/>
          <a:p>
            <a:pPr marL="0" indent="0">
              <a:buNone/>
            </a:pPr>
            <a:r>
              <a:rPr lang="de-DE" b="1" dirty="0"/>
              <a:t>Pferdemedaillen Bronze</a:t>
            </a:r>
          </a:p>
          <a:p>
            <a:pPr marL="0" indent="0">
              <a:buNone/>
            </a:pPr>
            <a:endParaRPr lang="de-DE" dirty="0"/>
          </a:p>
          <a:p>
            <a:r>
              <a:rPr lang="en-US" dirty="0"/>
              <a:t>Philipp's Magic Impulsion - Western Pleasure </a:t>
            </a:r>
          </a:p>
          <a:p>
            <a:r>
              <a:rPr lang="en-US" dirty="0"/>
              <a:t>Wise And Cute - Western Pleasure </a:t>
            </a:r>
          </a:p>
          <a:p>
            <a:r>
              <a:rPr lang="de-DE" dirty="0"/>
              <a:t>U </a:t>
            </a:r>
            <a:r>
              <a:rPr lang="de-DE" dirty="0" err="1"/>
              <a:t>Know</a:t>
            </a:r>
            <a:r>
              <a:rPr lang="de-DE" dirty="0"/>
              <a:t> U Want Me - Western Pleasure</a:t>
            </a:r>
          </a:p>
          <a:p>
            <a:r>
              <a:rPr lang="de-DE" dirty="0"/>
              <a:t>El </a:t>
            </a:r>
            <a:r>
              <a:rPr lang="de-DE" dirty="0" err="1"/>
              <a:t>Toro</a:t>
            </a:r>
            <a:r>
              <a:rPr lang="de-DE" dirty="0"/>
              <a:t> Del City - Western Ranch Rail </a:t>
            </a:r>
          </a:p>
          <a:p>
            <a:r>
              <a:rPr lang="en-US" dirty="0"/>
              <a:t>Luke At Zippos Witch - Western Riding</a:t>
            </a:r>
          </a:p>
          <a:p>
            <a:r>
              <a:rPr lang="de-DE" dirty="0"/>
              <a:t>Pepper </a:t>
            </a:r>
            <a:r>
              <a:rPr lang="de-DE" dirty="0" err="1"/>
              <a:t>Is</a:t>
            </a:r>
            <a:r>
              <a:rPr lang="de-DE" dirty="0"/>
              <a:t> Reds Pride - Western </a:t>
            </a:r>
            <a:r>
              <a:rPr lang="de-DE" dirty="0" err="1"/>
              <a:t>Riding</a:t>
            </a:r>
            <a:endParaRPr lang="en-US" dirty="0"/>
          </a:p>
        </p:txBody>
      </p:sp>
      <p:sp>
        <p:nvSpPr>
          <p:cNvPr id="4" name="Titel 1">
            <a:extLst>
              <a:ext uri="{FF2B5EF4-FFF2-40B4-BE49-F238E27FC236}">
                <a16:creationId xmlns:a16="http://schemas.microsoft.com/office/drawing/2014/main" id="{302CF17D-5EE8-4F88-8BA4-C7283493CCBD}"/>
              </a:ext>
            </a:extLst>
          </p:cNvPr>
          <p:cNvSpPr>
            <a:spLocks noGrp="1"/>
          </p:cNvSpPr>
          <p:nvPr>
            <p:ph type="title"/>
          </p:nvPr>
        </p:nvSpPr>
        <p:spPr>
          <a:xfrm>
            <a:off x="838200" y="30151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15. Sonstiges</a:t>
            </a:r>
          </a:p>
        </p:txBody>
      </p:sp>
    </p:spTree>
    <p:extLst>
      <p:ext uri="{BB962C8B-B14F-4D97-AF65-F5344CB8AC3E}">
        <p14:creationId xmlns:p14="http://schemas.microsoft.com/office/powerpoint/2010/main" val="6689629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775D0A99-1B1C-4A03-A69B-790523CBF4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40350" y="2652367"/>
            <a:ext cx="2970127" cy="2988807"/>
          </a:xfrm>
        </p:spPr>
      </p:pic>
      <p:sp>
        <p:nvSpPr>
          <p:cNvPr id="4" name="Titel 1">
            <a:extLst>
              <a:ext uri="{FF2B5EF4-FFF2-40B4-BE49-F238E27FC236}">
                <a16:creationId xmlns:a16="http://schemas.microsoft.com/office/drawing/2014/main" id="{8C7A1C9D-7F7E-4008-BDE6-216518702239}"/>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Wir danken unseren Sponsoren</a:t>
            </a:r>
          </a:p>
        </p:txBody>
      </p:sp>
      <p:pic>
        <p:nvPicPr>
          <p:cNvPr id="3" name="Grafik 2">
            <a:extLst>
              <a:ext uri="{FF2B5EF4-FFF2-40B4-BE49-F238E27FC236}">
                <a16:creationId xmlns:a16="http://schemas.microsoft.com/office/drawing/2014/main" id="{1C146EB2-1B75-440C-91F3-6938F8426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9119" y="1800667"/>
            <a:ext cx="5414798" cy="4692208"/>
          </a:xfrm>
          <a:prstGeom prst="rect">
            <a:avLst/>
          </a:prstGeom>
        </p:spPr>
      </p:pic>
      <p:sp>
        <p:nvSpPr>
          <p:cNvPr id="2" name="Foliennummernplatzhalter 1">
            <a:extLst>
              <a:ext uri="{FF2B5EF4-FFF2-40B4-BE49-F238E27FC236}">
                <a16:creationId xmlns:a16="http://schemas.microsoft.com/office/drawing/2014/main" id="{EAEE8D9F-9A11-4151-8DFF-3BD2F968E24B}"/>
              </a:ext>
            </a:extLst>
          </p:cNvPr>
          <p:cNvSpPr>
            <a:spLocks noGrp="1"/>
          </p:cNvSpPr>
          <p:nvPr>
            <p:ph type="sldNum" sz="quarter" idx="12"/>
          </p:nvPr>
        </p:nvSpPr>
        <p:spPr/>
        <p:txBody>
          <a:bodyPr/>
          <a:lstStyle/>
          <a:p>
            <a:fld id="{8A04964B-2358-49AA-A402-433B1906F958}" type="slidenum">
              <a:rPr lang="de-DE" smtClean="0"/>
              <a:t>76</a:t>
            </a:fld>
            <a:endParaRPr lang="de-DE"/>
          </a:p>
        </p:txBody>
      </p:sp>
    </p:spTree>
    <p:extLst>
      <p:ext uri="{BB962C8B-B14F-4D97-AF65-F5344CB8AC3E}">
        <p14:creationId xmlns:p14="http://schemas.microsoft.com/office/powerpoint/2010/main" val="2390040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D1B2432E-F544-453C-B634-9F0690DD130E}"/>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Wir danken unseren Sponsoren</a:t>
            </a:r>
          </a:p>
        </p:txBody>
      </p:sp>
      <p:pic>
        <p:nvPicPr>
          <p:cNvPr id="10" name="Grafik 9">
            <a:extLst>
              <a:ext uri="{FF2B5EF4-FFF2-40B4-BE49-F238E27FC236}">
                <a16:creationId xmlns:a16="http://schemas.microsoft.com/office/drawing/2014/main" id="{F15CDC1A-1E69-4B28-980C-16DA194B95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0026" y="2069639"/>
            <a:ext cx="3762287" cy="2517023"/>
          </a:xfrm>
          <a:prstGeom prst="rect">
            <a:avLst/>
          </a:prstGeom>
        </p:spPr>
      </p:pic>
      <p:pic>
        <p:nvPicPr>
          <p:cNvPr id="17" name="Grafik 16">
            <a:extLst>
              <a:ext uri="{FF2B5EF4-FFF2-40B4-BE49-F238E27FC236}">
                <a16:creationId xmlns:a16="http://schemas.microsoft.com/office/drawing/2014/main" id="{647631A8-8849-4359-B1F9-CB120744AC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153" y="1791939"/>
            <a:ext cx="3000521" cy="2573328"/>
          </a:xfrm>
          <a:prstGeom prst="rect">
            <a:avLst/>
          </a:prstGeom>
        </p:spPr>
      </p:pic>
      <p:pic>
        <p:nvPicPr>
          <p:cNvPr id="18" name="Inhaltsplatzhalter 5">
            <a:extLst>
              <a:ext uri="{FF2B5EF4-FFF2-40B4-BE49-F238E27FC236}">
                <a16:creationId xmlns:a16="http://schemas.microsoft.com/office/drawing/2014/main" id="{047EDB58-A457-4D49-9DD4-30B1A02D7C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466518"/>
            <a:ext cx="4321532" cy="2262802"/>
          </a:xfrm>
          <a:prstGeom prst="rect">
            <a:avLst/>
          </a:prstGeom>
        </p:spPr>
      </p:pic>
      <p:pic>
        <p:nvPicPr>
          <p:cNvPr id="19" name="Grafik 18">
            <a:extLst>
              <a:ext uri="{FF2B5EF4-FFF2-40B4-BE49-F238E27FC236}">
                <a16:creationId xmlns:a16="http://schemas.microsoft.com/office/drawing/2014/main" id="{DB5D8F01-02CC-4A93-A56C-7F656D4965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706" y="4965613"/>
            <a:ext cx="4896342" cy="1506098"/>
          </a:xfrm>
          <a:prstGeom prst="rect">
            <a:avLst/>
          </a:prstGeom>
        </p:spPr>
      </p:pic>
      <p:sp>
        <p:nvSpPr>
          <p:cNvPr id="2" name="Foliennummernplatzhalter 1">
            <a:extLst>
              <a:ext uri="{FF2B5EF4-FFF2-40B4-BE49-F238E27FC236}">
                <a16:creationId xmlns:a16="http://schemas.microsoft.com/office/drawing/2014/main" id="{C718EAC2-2824-4545-9652-0AD509F29E66}"/>
              </a:ext>
            </a:extLst>
          </p:cNvPr>
          <p:cNvSpPr>
            <a:spLocks noGrp="1"/>
          </p:cNvSpPr>
          <p:nvPr>
            <p:ph type="sldNum" sz="quarter" idx="12"/>
          </p:nvPr>
        </p:nvSpPr>
        <p:spPr/>
        <p:txBody>
          <a:bodyPr/>
          <a:lstStyle/>
          <a:p>
            <a:fld id="{8A04964B-2358-49AA-A402-433B1906F958}" type="slidenum">
              <a:rPr lang="de-DE" smtClean="0"/>
              <a:t>77</a:t>
            </a:fld>
            <a:endParaRPr lang="de-DE"/>
          </a:p>
        </p:txBody>
      </p:sp>
      <p:sp>
        <p:nvSpPr>
          <p:cNvPr id="5" name="Inhaltsplatzhalter 4">
            <a:extLst>
              <a:ext uri="{FF2B5EF4-FFF2-40B4-BE49-F238E27FC236}">
                <a16:creationId xmlns:a16="http://schemas.microsoft.com/office/drawing/2014/main" id="{14EA99B4-E84C-416F-91B8-C13EADDE3ED6}"/>
              </a:ext>
            </a:extLst>
          </p:cNvPr>
          <p:cNvSpPr>
            <a:spLocks noGrp="1"/>
          </p:cNvSpPr>
          <p:nvPr>
            <p:ph idx="1"/>
          </p:nvPr>
        </p:nvSpPr>
        <p:spPr/>
        <p:txBody>
          <a:bodyPr/>
          <a:lstStyle/>
          <a:p>
            <a:pPr marL="0" indent="0">
              <a:buNone/>
            </a:pPr>
            <a:endParaRPr lang="de-DE" dirty="0"/>
          </a:p>
          <a:p>
            <a:pPr marL="0" indent="0">
              <a:buNone/>
            </a:pPr>
            <a:endParaRPr lang="de-DE" dirty="0"/>
          </a:p>
        </p:txBody>
      </p:sp>
      <p:pic>
        <p:nvPicPr>
          <p:cNvPr id="11" name="Grafik 10">
            <a:extLst>
              <a:ext uri="{FF2B5EF4-FFF2-40B4-BE49-F238E27FC236}">
                <a16:creationId xmlns:a16="http://schemas.microsoft.com/office/drawing/2014/main" id="{C0B1384D-BAEE-4D41-A7D6-9F5492351785}"/>
              </a:ext>
            </a:extLst>
          </p:cNvPr>
          <p:cNvPicPr>
            <a:picLocks noChangeAspect="1"/>
          </p:cNvPicPr>
          <p:nvPr/>
        </p:nvPicPr>
        <p:blipFill rotWithShape="1">
          <a:blip r:embed="rId6">
            <a:extLst>
              <a:ext uri="{28A0092B-C50C-407E-A947-70E740481C1C}">
                <a14:useLocalDpi xmlns:a14="http://schemas.microsoft.com/office/drawing/2010/main" val="0"/>
              </a:ext>
            </a:extLst>
          </a:blip>
          <a:srcRect r="4045"/>
          <a:stretch/>
        </p:blipFill>
        <p:spPr>
          <a:xfrm>
            <a:off x="1139687" y="1851703"/>
            <a:ext cx="2031061" cy="2513564"/>
          </a:xfrm>
          <a:prstGeom prst="rect">
            <a:avLst/>
          </a:prstGeom>
        </p:spPr>
      </p:pic>
    </p:spTree>
    <p:extLst>
      <p:ext uri="{BB962C8B-B14F-4D97-AF65-F5344CB8AC3E}">
        <p14:creationId xmlns:p14="http://schemas.microsoft.com/office/powerpoint/2010/main" val="18682805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a16="http://schemas.microsoft.com/office/drawing/2014/main" id="{E7DB337D-2050-4E67-B4CC-903CF704F9C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9950" y="1992857"/>
            <a:ext cx="2724918" cy="1795276"/>
          </a:xfrm>
        </p:spPr>
      </p:pic>
      <p:sp>
        <p:nvSpPr>
          <p:cNvPr id="4" name="Titel 1">
            <a:extLst>
              <a:ext uri="{FF2B5EF4-FFF2-40B4-BE49-F238E27FC236}">
                <a16:creationId xmlns:a16="http://schemas.microsoft.com/office/drawing/2014/main" id="{2680733E-9AF5-4E6D-A2EA-2FD4AD0D5C3C}"/>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Wir danken unseren Sponsoren</a:t>
            </a:r>
          </a:p>
        </p:txBody>
      </p:sp>
      <p:pic>
        <p:nvPicPr>
          <p:cNvPr id="8" name="Grafik 7">
            <a:extLst>
              <a:ext uri="{FF2B5EF4-FFF2-40B4-BE49-F238E27FC236}">
                <a16:creationId xmlns:a16="http://schemas.microsoft.com/office/drawing/2014/main" id="{1E257EE5-094D-4EB7-881B-42E446C9C9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6617" y="1286652"/>
            <a:ext cx="4894277" cy="3472606"/>
          </a:xfrm>
          <a:prstGeom prst="rect">
            <a:avLst/>
          </a:prstGeom>
        </p:spPr>
      </p:pic>
      <p:pic>
        <p:nvPicPr>
          <p:cNvPr id="10" name="Grafik 9">
            <a:extLst>
              <a:ext uri="{FF2B5EF4-FFF2-40B4-BE49-F238E27FC236}">
                <a16:creationId xmlns:a16="http://schemas.microsoft.com/office/drawing/2014/main" id="{00C616F8-BAD9-411E-AECA-95101C388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8853" y="4817981"/>
            <a:ext cx="4764947" cy="1722919"/>
          </a:xfrm>
          <a:prstGeom prst="rect">
            <a:avLst/>
          </a:prstGeom>
        </p:spPr>
      </p:pic>
      <p:pic>
        <p:nvPicPr>
          <p:cNvPr id="12" name="Grafik 11">
            <a:extLst>
              <a:ext uri="{FF2B5EF4-FFF2-40B4-BE49-F238E27FC236}">
                <a16:creationId xmlns:a16="http://schemas.microsoft.com/office/drawing/2014/main" id="{1F2F26FA-536B-4F21-B9FC-9006681947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168" y="4156075"/>
            <a:ext cx="4800600" cy="2336800"/>
          </a:xfrm>
          <a:prstGeom prst="rect">
            <a:avLst/>
          </a:prstGeom>
        </p:spPr>
      </p:pic>
    </p:spTree>
    <p:extLst>
      <p:ext uri="{BB962C8B-B14F-4D97-AF65-F5344CB8AC3E}">
        <p14:creationId xmlns:p14="http://schemas.microsoft.com/office/powerpoint/2010/main" val="33050242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CD5C2C4D-38A3-4CB5-B459-9085B3CF1B93}"/>
              </a:ext>
            </a:extLst>
          </p:cNvPr>
          <p:cNvSpPr>
            <a:spLocks noGrp="1"/>
          </p:cNvSpPr>
          <p:nvPr>
            <p:ph idx="1"/>
          </p:nvPr>
        </p:nvSpPr>
        <p:spPr>
          <a:xfrm>
            <a:off x="838200" y="1825625"/>
            <a:ext cx="10515600" cy="4801678"/>
          </a:xfrm>
        </p:spPr>
        <p:txBody>
          <a:bodyPr>
            <a:normAutofit/>
          </a:bodyPr>
          <a:lstStyle/>
          <a:p>
            <a:pPr marL="0" indent="0">
              <a:buNone/>
            </a:pPr>
            <a:r>
              <a:rPr lang="de-DE" dirty="0"/>
              <a:t>Spenden Landesmeisterschaft:</a:t>
            </a:r>
          </a:p>
          <a:p>
            <a:pPr>
              <a:buFontTx/>
              <a:buChar char="-"/>
            </a:pPr>
            <a:r>
              <a:rPr lang="de-DE" dirty="0"/>
              <a:t>Heike und Lothar Ebert</a:t>
            </a:r>
          </a:p>
          <a:p>
            <a:pPr>
              <a:buFontTx/>
              <a:buChar char="-"/>
            </a:pPr>
            <a:r>
              <a:rPr lang="de-DE" dirty="0"/>
              <a:t>MVZ Zahnkultur Berlin-Brandenburg GmbH</a:t>
            </a:r>
          </a:p>
          <a:p>
            <a:pPr>
              <a:buFontTx/>
              <a:buChar char="-"/>
            </a:pPr>
            <a:r>
              <a:rPr lang="de-DE" dirty="0"/>
              <a:t>TES Printdesign GmbH</a:t>
            </a:r>
          </a:p>
          <a:p>
            <a:pPr>
              <a:buFontTx/>
              <a:buChar char="-"/>
            </a:pPr>
            <a:r>
              <a:rPr lang="de-DE" dirty="0"/>
              <a:t>M+F </a:t>
            </a:r>
            <a:r>
              <a:rPr lang="de-DE" dirty="0" err="1"/>
              <a:t>Rhinluch-Agrar</a:t>
            </a:r>
            <a:r>
              <a:rPr lang="de-DE" dirty="0"/>
              <a:t> Gesellschaft mbH</a:t>
            </a:r>
          </a:p>
          <a:p>
            <a:pPr>
              <a:buFontTx/>
              <a:buChar char="-"/>
            </a:pPr>
            <a:r>
              <a:rPr lang="de-DE" dirty="0" err="1"/>
              <a:t>Zuerbel</a:t>
            </a:r>
            <a:r>
              <a:rPr lang="de-DE" dirty="0"/>
              <a:t> &amp; Lingk</a:t>
            </a:r>
          </a:p>
          <a:p>
            <a:pPr>
              <a:buFontTx/>
              <a:buChar char="-"/>
            </a:pPr>
            <a:r>
              <a:rPr lang="de-DE" dirty="0"/>
              <a:t>Roy </a:t>
            </a:r>
            <a:r>
              <a:rPr lang="de-DE" dirty="0" err="1"/>
              <a:t>Lippoth</a:t>
            </a:r>
            <a:endParaRPr lang="de-DE" dirty="0"/>
          </a:p>
          <a:p>
            <a:pPr>
              <a:buFontTx/>
              <a:buChar char="-"/>
            </a:pPr>
            <a:r>
              <a:rPr lang="de-DE" dirty="0"/>
              <a:t>Holiday </a:t>
            </a:r>
            <a:r>
              <a:rPr lang="de-DE" dirty="0" err="1"/>
              <a:t>Spa</a:t>
            </a:r>
            <a:endParaRPr lang="de-DE" dirty="0"/>
          </a:p>
          <a:p>
            <a:pPr>
              <a:buFontTx/>
              <a:buChar char="-"/>
            </a:pPr>
            <a:r>
              <a:rPr lang="de-DE" dirty="0"/>
              <a:t>Georg </a:t>
            </a:r>
            <a:r>
              <a:rPr lang="de-DE" dirty="0" err="1"/>
              <a:t>Unnebrink</a:t>
            </a:r>
            <a:endParaRPr lang="de-DE" dirty="0"/>
          </a:p>
        </p:txBody>
      </p:sp>
      <p:sp>
        <p:nvSpPr>
          <p:cNvPr id="4" name="Titel 1">
            <a:extLst>
              <a:ext uri="{FF2B5EF4-FFF2-40B4-BE49-F238E27FC236}">
                <a16:creationId xmlns:a16="http://schemas.microsoft.com/office/drawing/2014/main" id="{7EE798E7-2F2E-4D26-B879-FB2BF1BBA0C6}"/>
              </a:ext>
            </a:extLst>
          </p:cNvPr>
          <p:cNvSpPr>
            <a:spLocks noGrp="1"/>
          </p:cNvSpPr>
          <p:nvPr>
            <p:ph type="title"/>
          </p:nvPr>
        </p:nvSpPr>
        <p:spPr>
          <a:xfrm>
            <a:off x="838200" y="365125"/>
            <a:ext cx="10515600" cy="1325563"/>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de-DE" dirty="0"/>
              <a:t>Wir danken unseren Sponsoren</a:t>
            </a:r>
          </a:p>
        </p:txBody>
      </p:sp>
    </p:spTree>
    <p:extLst>
      <p:ext uri="{BB962C8B-B14F-4D97-AF65-F5344CB8AC3E}">
        <p14:creationId xmlns:p14="http://schemas.microsoft.com/office/powerpoint/2010/main" val="994582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2035C97-BAF6-4B29-8727-D84A3FD2F024}"/>
              </a:ext>
            </a:extLst>
          </p:cNvPr>
          <p:cNvSpPr>
            <a:spLocks noGrp="1"/>
          </p:cNvSpPr>
          <p:nvPr>
            <p:ph idx="1"/>
          </p:nvPr>
        </p:nvSpPr>
        <p:spPr>
          <a:xfrm>
            <a:off x="838200" y="1825625"/>
            <a:ext cx="10515600" cy="4667250"/>
          </a:xfrm>
        </p:spPr>
        <p:txBody>
          <a:bodyPr>
            <a:normAutofit fontScale="62500" lnSpcReduction="20000"/>
          </a:bodyPr>
          <a:lstStyle/>
          <a:p>
            <a:pPr marL="0" indent="0">
              <a:buNone/>
            </a:pPr>
            <a:r>
              <a:rPr lang="de-DE" sz="3600" b="1" u="sng" dirty="0"/>
              <a:t>Herbsttagung</a:t>
            </a:r>
          </a:p>
          <a:p>
            <a:pPr marL="0" indent="0">
              <a:buNone/>
            </a:pPr>
            <a:endParaRPr lang="de-DE" sz="3600" b="1" u="sng" dirty="0"/>
          </a:p>
          <a:p>
            <a:pPr lvl="0"/>
            <a:r>
              <a:rPr lang="de-DE" sz="4200" dirty="0"/>
              <a:t>Mitgliederzahlen weiterhin positiv</a:t>
            </a:r>
          </a:p>
          <a:p>
            <a:pPr lvl="0"/>
            <a:r>
              <a:rPr lang="de-DE" sz="4200" dirty="0"/>
              <a:t>Bericht zur GO 2024 und Ausblick auf die GO 2025</a:t>
            </a:r>
          </a:p>
          <a:p>
            <a:pPr lvl="0"/>
            <a:r>
              <a:rPr lang="de-DE" sz="4200" dirty="0"/>
              <a:t>Änderungen APO</a:t>
            </a:r>
          </a:p>
          <a:p>
            <a:pPr lvl="0"/>
            <a:r>
              <a:rPr lang="de-DE" sz="4200" dirty="0"/>
              <a:t>Einführung Digital Scoring Systems bis spätestens zur GO 2025</a:t>
            </a:r>
          </a:p>
          <a:p>
            <a:pPr lvl="0"/>
            <a:r>
              <a:rPr lang="de-DE" sz="4200" dirty="0"/>
              <a:t>Durch eine finanziell gute Situation der Bundes-EWU kommt es in 2025 wieder zu einer Sonderausschüttung von 4.000 € für jeden Landesverband</a:t>
            </a:r>
          </a:p>
          <a:p>
            <a:r>
              <a:rPr lang="de-DE" sz="4200" dirty="0"/>
              <a:t>Regelbuchanträge/-änderungen</a:t>
            </a:r>
          </a:p>
          <a:p>
            <a:r>
              <a:rPr lang="de-DE" sz="4200" dirty="0"/>
              <a:t>Kompletter Bericht am 19.11.2024 auf ewu-bund.com veröffentlicht</a:t>
            </a:r>
          </a:p>
          <a:p>
            <a:pPr lvl="0"/>
            <a:endParaRPr lang="de-DE" sz="3400" dirty="0"/>
          </a:p>
          <a:p>
            <a:pPr marL="0" indent="0">
              <a:buNone/>
            </a:pPr>
            <a:endParaRPr lang="de-DE" dirty="0"/>
          </a:p>
        </p:txBody>
      </p:sp>
      <p:sp>
        <p:nvSpPr>
          <p:cNvPr id="4" name="Titel 1">
            <a:extLst>
              <a:ext uri="{FF2B5EF4-FFF2-40B4-BE49-F238E27FC236}">
                <a16:creationId xmlns:a16="http://schemas.microsoft.com/office/drawing/2014/main" id="{871C636C-6F5A-4B6C-8CE0-D72E154F3AC1}"/>
              </a:ext>
            </a:extLst>
          </p:cNvPr>
          <p:cNvSpPr>
            <a:spLocks noGrp="1"/>
          </p:cNvSpPr>
          <p:nvPr>
            <p:ph type="title"/>
          </p:nvPr>
        </p:nvSpPr>
        <p:spPr>
          <a:xfrm>
            <a:off x="838200" y="365125"/>
            <a:ext cx="10515600" cy="1325563"/>
          </a:xfrm>
        </p:spPr>
        <p:style>
          <a:lnRef idx="3">
            <a:schemeClr val="lt1"/>
          </a:lnRef>
          <a:fillRef idx="1">
            <a:schemeClr val="accent6"/>
          </a:fillRef>
          <a:effectRef idx="1">
            <a:schemeClr val="accent6"/>
          </a:effectRef>
          <a:fontRef idx="minor">
            <a:schemeClr val="lt1"/>
          </a:fontRef>
        </p:style>
        <p:txBody>
          <a:bodyPr/>
          <a:lstStyle/>
          <a:p>
            <a:pPr algn="ctr"/>
            <a:r>
              <a:rPr lang="de-DE" dirty="0"/>
              <a:t>6. Tätigkeitsbericht - 4. Vorsitzende (Jugend)</a:t>
            </a:r>
          </a:p>
        </p:txBody>
      </p:sp>
    </p:spTree>
    <p:extLst>
      <p:ext uri="{BB962C8B-B14F-4D97-AF65-F5344CB8AC3E}">
        <p14:creationId xmlns:p14="http://schemas.microsoft.com/office/powerpoint/2010/main" val="1618440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225A9C-277B-44B2-A44F-30FBF37788E9}"/>
              </a:ext>
            </a:extLst>
          </p:cNvPr>
          <p:cNvSpPr>
            <a:spLocks noGrp="1"/>
          </p:cNvSpPr>
          <p:nvPr>
            <p:ph type="title"/>
          </p:nvPr>
        </p:nvSpPr>
        <p:spPr/>
        <p:style>
          <a:lnRef idx="3">
            <a:schemeClr val="lt1"/>
          </a:lnRef>
          <a:fillRef idx="1">
            <a:schemeClr val="accent6"/>
          </a:fillRef>
          <a:effectRef idx="1">
            <a:schemeClr val="accent6"/>
          </a:effectRef>
          <a:fontRef idx="minor">
            <a:schemeClr val="lt1"/>
          </a:fontRef>
        </p:style>
        <p:txBody>
          <a:bodyPr/>
          <a:lstStyle/>
          <a:p>
            <a:pPr algn="ctr"/>
            <a:r>
              <a:rPr lang="de-DE" dirty="0"/>
              <a:t>6. Tätigkeitsbericht – 4. Vorsitzende - Jugend</a:t>
            </a:r>
          </a:p>
        </p:txBody>
      </p:sp>
      <p:sp>
        <p:nvSpPr>
          <p:cNvPr id="3" name="Inhaltsplatzhalter 2">
            <a:extLst>
              <a:ext uri="{FF2B5EF4-FFF2-40B4-BE49-F238E27FC236}">
                <a16:creationId xmlns:a16="http://schemas.microsoft.com/office/drawing/2014/main" id="{2DEAAD0A-F586-45F6-8A4B-D3B71C2B1ED4}"/>
              </a:ext>
            </a:extLst>
          </p:cNvPr>
          <p:cNvSpPr>
            <a:spLocks noGrp="1"/>
          </p:cNvSpPr>
          <p:nvPr>
            <p:ph idx="1"/>
          </p:nvPr>
        </p:nvSpPr>
        <p:spPr>
          <a:xfrm>
            <a:off x="838200" y="1825624"/>
            <a:ext cx="10515600" cy="4758055"/>
          </a:xfrm>
        </p:spPr>
        <p:txBody>
          <a:bodyPr>
            <a:normAutofit/>
          </a:bodyPr>
          <a:lstStyle/>
          <a:p>
            <a:pPr marL="0" indent="0">
              <a:buNone/>
            </a:pPr>
            <a:r>
              <a:rPr lang="de-DE" u="sng" dirty="0"/>
              <a:t>Jahresrückblick 2024</a:t>
            </a:r>
          </a:p>
          <a:p>
            <a:pPr marL="0" indent="0">
              <a:buNone/>
            </a:pPr>
            <a:endParaRPr lang="de-DE" u="sng" dirty="0"/>
          </a:p>
          <a:p>
            <a:r>
              <a:rPr lang="de-DE" dirty="0"/>
              <a:t>Jugendwartetreffen am 23.04.2024, Thema Bundesjugendcamp in </a:t>
            </a:r>
            <a:r>
              <a:rPr lang="de-DE" dirty="0" err="1"/>
              <a:t>Kreuth</a:t>
            </a:r>
            <a:r>
              <a:rPr lang="de-DE" dirty="0"/>
              <a:t>, German Open, Förderchecks- und Kostenerstattungen für die Jugendlichen der Landesverbände (insges. 10.000€!) </a:t>
            </a:r>
          </a:p>
          <a:p>
            <a:r>
              <a:rPr lang="de-DE" dirty="0"/>
              <a:t>Umfangreiches Kinder- und Jugendprogramm auf der Landesmeisterschaft 2024 durch </a:t>
            </a:r>
            <a:r>
              <a:rPr lang="de-DE" dirty="0" err="1"/>
              <a:t>Katti</a:t>
            </a:r>
            <a:r>
              <a:rPr lang="de-DE" dirty="0"/>
              <a:t> Sieben-</a:t>
            </a:r>
            <a:r>
              <a:rPr lang="de-DE" dirty="0" err="1"/>
              <a:t>Ritz´s</a:t>
            </a:r>
            <a:r>
              <a:rPr lang="de-DE" dirty="0"/>
              <a:t> </a:t>
            </a:r>
            <a:r>
              <a:rPr lang="de-DE" dirty="0" err="1"/>
              <a:t>Hippolini</a:t>
            </a:r>
            <a:r>
              <a:rPr lang="de-DE" dirty="0"/>
              <a:t>-Reitschule auf der </a:t>
            </a:r>
            <a:r>
              <a:rPr lang="de-DE" dirty="0" err="1"/>
              <a:t>AirbaseRanch</a:t>
            </a:r>
            <a:r>
              <a:rPr lang="de-DE" dirty="0"/>
              <a:t> (danke </a:t>
            </a:r>
            <a:r>
              <a:rPr lang="de-DE" dirty="0" err="1"/>
              <a:t>Katti</a:t>
            </a:r>
            <a:r>
              <a:rPr lang="de-DE" dirty="0"/>
              <a:t>!)</a:t>
            </a:r>
          </a:p>
          <a:p>
            <a:r>
              <a:rPr lang="de-DE" dirty="0"/>
              <a:t>Jugendcamp auf dem Landgut Schönwalde vom 23.-25.08.2024</a:t>
            </a:r>
          </a:p>
        </p:txBody>
      </p:sp>
      <p:sp>
        <p:nvSpPr>
          <p:cNvPr id="4" name="Foliennummernplatzhalter 3">
            <a:extLst>
              <a:ext uri="{FF2B5EF4-FFF2-40B4-BE49-F238E27FC236}">
                <a16:creationId xmlns:a16="http://schemas.microsoft.com/office/drawing/2014/main" id="{E990B1FB-66FC-4349-ACB3-7B19F447F345}"/>
              </a:ext>
            </a:extLst>
          </p:cNvPr>
          <p:cNvSpPr>
            <a:spLocks noGrp="1"/>
          </p:cNvSpPr>
          <p:nvPr>
            <p:ph type="sldNum" sz="quarter" idx="12"/>
          </p:nvPr>
        </p:nvSpPr>
        <p:spPr/>
        <p:txBody>
          <a:bodyPr/>
          <a:lstStyle/>
          <a:p>
            <a:fld id="{8A04964B-2358-49AA-A402-433B1906F958}" type="slidenum">
              <a:rPr lang="de-DE" smtClean="0"/>
              <a:t>9</a:t>
            </a:fld>
            <a:endParaRPr lang="de-DE"/>
          </a:p>
        </p:txBody>
      </p:sp>
    </p:spTree>
    <p:extLst>
      <p:ext uri="{BB962C8B-B14F-4D97-AF65-F5344CB8AC3E}">
        <p14:creationId xmlns:p14="http://schemas.microsoft.com/office/powerpoint/2010/main" val="38318723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2721</Words>
  <Application>Microsoft Office PowerPoint</Application>
  <PresentationFormat>Breitbild</PresentationFormat>
  <Paragraphs>516</Paragraphs>
  <Slides>79</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79</vt:i4>
      </vt:variant>
    </vt:vector>
  </HeadingPairs>
  <TitlesOfParts>
    <vt:vector size="83" baseType="lpstr">
      <vt:lpstr>Arial</vt:lpstr>
      <vt:lpstr>Calibri</vt:lpstr>
      <vt:lpstr>Calibri Light</vt:lpstr>
      <vt:lpstr>Office</vt:lpstr>
      <vt:lpstr>Jahreshauptversammlung 2025</vt:lpstr>
      <vt:lpstr>Tagesordnung</vt:lpstr>
      <vt:lpstr>Tagesordnung</vt:lpstr>
      <vt:lpstr>5. Trainer for Future</vt:lpstr>
      <vt:lpstr>6. Tätigkeitsbericht - 1. und 2. Vorsitzende</vt:lpstr>
      <vt:lpstr>6. Tätigkeitsbericht - 1. und 2. Vorsitzende</vt:lpstr>
      <vt:lpstr>6. Tätigkeitsbericht - 1. und 2. Vorsitzende</vt:lpstr>
      <vt:lpstr>6. Tätigkeitsbericht - 4. Vorsitzende (Jugend)</vt:lpstr>
      <vt:lpstr>6. Tätigkeitsbericht – 4. Vorsitzende - Jugend</vt:lpstr>
      <vt:lpstr>6. Tätigkeitsbericht - Pressewartin</vt:lpstr>
      <vt:lpstr>6. Tätigkeitsbericht - Breitensportbeauftragte</vt:lpstr>
      <vt:lpstr>Um mich zu informieren, nutze ich hauptsächlich: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6. Tätigkeitsbericht - Kader</vt:lpstr>
      <vt:lpstr>6. Tätigkeitsbericht - Kader</vt:lpstr>
      <vt:lpstr>6. Tätigkeitsbericht - Kader</vt:lpstr>
      <vt:lpstr>6. Tätigkeitsbericht – 3. Vorsitzende (Kasse)</vt:lpstr>
      <vt:lpstr>6. Tätigkeitsbericht – 3. Vorsitzende (Kasse)</vt:lpstr>
      <vt:lpstr>6. Tätigkeitsbericht – 3. Vorsitzende (Kasse)</vt:lpstr>
      <vt:lpstr>6. Tätigkeitsbericht – 3. Vorsitzende (Kasse)</vt:lpstr>
      <vt:lpstr>6. Tätigkeitsbericht – 3. Vorsitzende (Kasse)</vt:lpstr>
      <vt:lpstr>6. Tätigkeitsbericht – 3. Vorsitzende (Kasse)</vt:lpstr>
      <vt:lpstr>7. Bericht der Kassenprüferinnen</vt:lpstr>
      <vt:lpstr>8. Finanzplan 2025</vt:lpstr>
      <vt:lpstr>8. Finanzplan 2025</vt:lpstr>
      <vt:lpstr>8. Finanzplan 2025</vt:lpstr>
      <vt:lpstr>8. Finanzplan 2025</vt:lpstr>
      <vt:lpstr>8. Finanzplan 2025</vt:lpstr>
      <vt:lpstr>8. Finanzplan 2025</vt:lpstr>
      <vt:lpstr>8. Finanzplan 2025</vt:lpstr>
      <vt:lpstr>9. Satzungsänderung</vt:lpstr>
      <vt:lpstr>9. Satzungsänderung</vt:lpstr>
      <vt:lpstr>9. Satzungsänderung</vt:lpstr>
      <vt:lpstr>9. Satzungsänderung</vt:lpstr>
      <vt:lpstr>9. Satzungsänderung</vt:lpstr>
      <vt:lpstr>9. Satzungsänderung</vt:lpstr>
      <vt:lpstr>9. Satzungsänderung</vt:lpstr>
      <vt:lpstr>9. Satzungsänderung</vt:lpstr>
      <vt:lpstr>9. Satzungsänderung</vt:lpstr>
      <vt:lpstr>9. Satzungsänderung</vt:lpstr>
      <vt:lpstr>10. Wahlen</vt:lpstr>
      <vt:lpstr>11. Beratung und Beschluss</vt:lpstr>
      <vt:lpstr>12. Beratung und Beschluss</vt:lpstr>
      <vt:lpstr>13. Ehrungen</vt:lpstr>
      <vt:lpstr>13. Ehrungen</vt:lpstr>
      <vt:lpstr>13. Ehrungen</vt:lpstr>
      <vt:lpstr>13. Ehrungen</vt:lpstr>
      <vt:lpstr>13. Ehrungen</vt:lpstr>
      <vt:lpstr>13. Ehrungen</vt:lpstr>
      <vt:lpstr>13. Ehrungen</vt:lpstr>
      <vt:lpstr>13. Ehrungen</vt:lpstr>
      <vt:lpstr>13. Ehrungen</vt:lpstr>
      <vt:lpstr>13. Ehrungen</vt:lpstr>
      <vt:lpstr>13. Ehrungen</vt:lpstr>
      <vt:lpstr>13. Ehrungen</vt:lpstr>
      <vt:lpstr>13. Ehrungen</vt:lpstr>
      <vt:lpstr>13. Ehrungen</vt:lpstr>
      <vt:lpstr>13. Ehrungen</vt:lpstr>
      <vt:lpstr>14. Ausblick 2025</vt:lpstr>
      <vt:lpstr>14. Ausblick – 4. Vorsitzende - Jugend</vt:lpstr>
      <vt:lpstr>PowerPoint-Präsentation</vt:lpstr>
      <vt:lpstr>14. Ausblick 2025 - Kader</vt:lpstr>
      <vt:lpstr>15. Sonstiges</vt:lpstr>
      <vt:lpstr>15. Sonstiges</vt:lpstr>
      <vt:lpstr>15. Sonstiges</vt:lpstr>
      <vt:lpstr>15. Sonstiges</vt:lpstr>
      <vt:lpstr>15. Sonstiges</vt:lpstr>
      <vt:lpstr>15. Sonstiges</vt:lpstr>
      <vt:lpstr>15. Sonstiges</vt:lpstr>
      <vt:lpstr>Wir danken unseren Sponsoren</vt:lpstr>
      <vt:lpstr>Wir danken unseren Sponsoren</vt:lpstr>
      <vt:lpstr>Wir danken unseren Sponsoren</vt:lpstr>
      <vt:lpstr>Wir danken unseren Sponsoren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Jahreshauptversammlung 2023</dc:title>
  <dc:creator>Nadine Weyer</dc:creator>
  <cp:lastModifiedBy>Nadine Weyer</cp:lastModifiedBy>
  <cp:revision>101</cp:revision>
  <cp:lastPrinted>2023-02-21T16:17:14Z</cp:lastPrinted>
  <dcterms:created xsi:type="dcterms:W3CDTF">2022-11-29T08:01:50Z</dcterms:created>
  <dcterms:modified xsi:type="dcterms:W3CDTF">2025-03-03T05:30:16Z</dcterms:modified>
</cp:coreProperties>
</file>